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5" r:id="rId2"/>
    <p:sldId id="257" r:id="rId3"/>
    <p:sldId id="291" r:id="rId4"/>
    <p:sldId id="299" r:id="rId5"/>
    <p:sldId id="300" r:id="rId6"/>
    <p:sldId id="304" r:id="rId7"/>
    <p:sldId id="264" r:id="rId8"/>
    <p:sldId id="265" r:id="rId9"/>
    <p:sldId id="268" r:id="rId10"/>
    <p:sldId id="269" r:id="rId11"/>
    <p:sldId id="270" r:id="rId12"/>
    <p:sldId id="271" r:id="rId13"/>
    <p:sldId id="272" r:id="rId14"/>
    <p:sldId id="273" r:id="rId15"/>
    <p:sldId id="274" r:id="rId16"/>
    <p:sldId id="301" r:id="rId17"/>
    <p:sldId id="276" r:id="rId18"/>
    <p:sldId id="277" r:id="rId19"/>
    <p:sldId id="307" r:id="rId20"/>
    <p:sldId id="308" r:id="rId21"/>
    <p:sldId id="310" r:id="rId22"/>
    <p:sldId id="305" r:id="rId23"/>
    <p:sldId id="306" r:id="rId24"/>
  </p:sldIdLst>
  <p:sldSz cx="18288000" cy="10287000"/>
  <p:notesSz cx="6858000" cy="9144000"/>
  <p:embeddedFontLst>
    <p:embeddedFont>
      <p:font typeface="Helvetica" panose="020B0604020202020204" pitchFamily="34" charset="0"/>
      <p:regular r:id="rId26"/>
      <p:bold r:id="rId27"/>
      <p:italic r:id="rId28"/>
      <p:boldItalic r:id="rId29"/>
    </p:embeddedFont>
    <p:embeddedFont>
      <p:font typeface="Helvetica Now" panose="020B0604020202020204" charset="0"/>
      <p:regular r:id="rId30"/>
    </p:embeddedFont>
    <p:embeddedFont>
      <p:font typeface="Helvetica Now Display" panose="020B0604020202020204" charset="0"/>
      <p:regular r:id="rId31"/>
    </p:embeddedFont>
    <p:embeddedFont>
      <p:font typeface="Helvetica Now Display Bold" panose="020B0604020202020204" charset="0"/>
      <p:regular r:id="rId32"/>
    </p:embeddedFont>
    <p:embeddedFont>
      <p:font typeface="Helvetica Now Display Heavy" panose="020B0604020202020204" charset="0"/>
      <p:regular r:id="rId33"/>
    </p:embeddedFont>
    <p:embeddedFont>
      <p:font typeface="Helvetica Now Display Light" panose="020B0604020202020204" charset="0"/>
      <p:regular r:id="rId34"/>
    </p:embeddedFont>
    <p:embeddedFont>
      <p:font typeface="Roboto" panose="02000000000000000000" pitchFamily="2" charset="0"/>
      <p:regular r:id="rId35"/>
      <p:bold r:id="rId36"/>
      <p:italic r:id="rId37"/>
      <p:boldItalic r:id="rId38"/>
    </p:embeddedFont>
    <p:embeddedFont>
      <p:font typeface="Times New Roman Bold" panose="02020803070505020304" pitchFamily="18"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8" autoAdjust="0"/>
    <p:restoredTop sz="94580" autoAdjust="0"/>
  </p:normalViewPr>
  <p:slideViewPr>
    <p:cSldViewPr>
      <p:cViewPr varScale="1">
        <p:scale>
          <a:sx n="52" d="100"/>
          <a:sy n="52" d="100"/>
        </p:scale>
        <p:origin x="88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1D954-B5F8-2B40-89EA-A760CB0E193E}"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535D6-FCEA-8A4A-AE44-10D47A64CAE1}" type="slidenum">
              <a:rPr lang="en-US" smtClean="0"/>
              <a:t>‹#›</a:t>
            </a:fld>
            <a:endParaRPr lang="en-US"/>
          </a:p>
        </p:txBody>
      </p:sp>
    </p:spTree>
    <p:extLst>
      <p:ext uri="{BB962C8B-B14F-4D97-AF65-F5344CB8AC3E}">
        <p14:creationId xmlns:p14="http://schemas.microsoft.com/office/powerpoint/2010/main" val="174191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A7AB1-12AB-A68D-E50B-A255FB2A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697D6-2830-122F-44CC-A5EE0E0C1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F68CA-A8B3-009E-C070-27600DFB93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618-75AE-2AFD-9E3E-EF17A0C3ECB0}"/>
              </a:ext>
            </a:extLst>
          </p:cNvPr>
          <p:cNvSpPr>
            <a:spLocks noGrp="1"/>
          </p:cNvSpPr>
          <p:nvPr>
            <p:ph type="sldNum" sz="quarter" idx="5"/>
          </p:nvPr>
        </p:nvSpPr>
        <p:spPr/>
        <p:txBody>
          <a:bodyPr/>
          <a:lstStyle/>
          <a:p>
            <a:fld id="{65C535D6-FCEA-8A4A-AE44-10D47A64CAE1}" type="slidenum">
              <a:rPr lang="en-US" smtClean="0"/>
              <a:t>3</a:t>
            </a:fld>
            <a:endParaRPr lang="en-US"/>
          </a:p>
        </p:txBody>
      </p:sp>
    </p:spTree>
    <p:extLst>
      <p:ext uri="{BB962C8B-B14F-4D97-AF65-F5344CB8AC3E}">
        <p14:creationId xmlns:p14="http://schemas.microsoft.com/office/powerpoint/2010/main" val="248419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AE61-7110-A7CB-D19F-4C5DAED09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3ADA5-DD18-06E2-3A45-27D61D3AE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792BE-359A-42E4-1A15-481E4CB10B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AA445B-BE24-2589-0740-026173E7C0AB}"/>
              </a:ext>
            </a:extLst>
          </p:cNvPr>
          <p:cNvSpPr>
            <a:spLocks noGrp="1"/>
          </p:cNvSpPr>
          <p:nvPr>
            <p:ph type="sldNum" sz="quarter" idx="5"/>
          </p:nvPr>
        </p:nvSpPr>
        <p:spPr/>
        <p:txBody>
          <a:bodyPr/>
          <a:lstStyle/>
          <a:p>
            <a:fld id="{65C535D6-FCEA-8A4A-AE44-10D47A64CAE1}" type="slidenum">
              <a:rPr lang="en-US" smtClean="0"/>
              <a:t>6</a:t>
            </a:fld>
            <a:endParaRPr lang="en-US"/>
          </a:p>
        </p:txBody>
      </p:sp>
    </p:spTree>
    <p:extLst>
      <p:ext uri="{BB962C8B-B14F-4D97-AF65-F5344CB8AC3E}">
        <p14:creationId xmlns:p14="http://schemas.microsoft.com/office/powerpoint/2010/main" val="96596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535D6-FCEA-8A4A-AE44-10D47A64CAE1}" type="slidenum">
              <a:rPr lang="en-US" smtClean="0"/>
              <a:t>7</a:t>
            </a:fld>
            <a:endParaRPr lang="en-US"/>
          </a:p>
        </p:txBody>
      </p:sp>
    </p:spTree>
    <p:extLst>
      <p:ext uri="{BB962C8B-B14F-4D97-AF65-F5344CB8AC3E}">
        <p14:creationId xmlns:p14="http://schemas.microsoft.com/office/powerpoint/2010/main" val="8139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535D6-FCEA-8A4A-AE44-10D47A64CAE1}" type="slidenum">
              <a:rPr lang="en-US" smtClean="0"/>
              <a:t>8</a:t>
            </a:fld>
            <a:endParaRPr lang="en-US"/>
          </a:p>
        </p:txBody>
      </p:sp>
    </p:spTree>
    <p:extLst>
      <p:ext uri="{BB962C8B-B14F-4D97-AF65-F5344CB8AC3E}">
        <p14:creationId xmlns:p14="http://schemas.microsoft.com/office/powerpoint/2010/main" val="170343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535D6-FCEA-8A4A-AE44-10D47A64CAE1}" type="slidenum">
              <a:rPr lang="en-US" smtClean="0"/>
              <a:t>9</a:t>
            </a:fld>
            <a:endParaRPr lang="en-US"/>
          </a:p>
        </p:txBody>
      </p:sp>
    </p:spTree>
    <p:extLst>
      <p:ext uri="{BB962C8B-B14F-4D97-AF65-F5344CB8AC3E}">
        <p14:creationId xmlns:p14="http://schemas.microsoft.com/office/powerpoint/2010/main" val="306968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535D6-FCEA-8A4A-AE44-10D47A64CAE1}" type="slidenum">
              <a:rPr lang="en-US" smtClean="0"/>
              <a:t>12</a:t>
            </a:fld>
            <a:endParaRPr lang="en-US"/>
          </a:p>
        </p:txBody>
      </p:sp>
    </p:spTree>
    <p:extLst>
      <p:ext uri="{BB962C8B-B14F-4D97-AF65-F5344CB8AC3E}">
        <p14:creationId xmlns:p14="http://schemas.microsoft.com/office/powerpoint/2010/main" val="280840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Formatting </a:t>
            </a:r>
          </a:p>
        </p:txBody>
      </p:sp>
      <p:sp>
        <p:nvSpPr>
          <p:cNvPr id="4" name="Slide Number Placeholder 3"/>
          <p:cNvSpPr>
            <a:spLocks noGrp="1"/>
          </p:cNvSpPr>
          <p:nvPr>
            <p:ph type="sldNum" sz="quarter" idx="5"/>
          </p:nvPr>
        </p:nvSpPr>
        <p:spPr/>
        <p:txBody>
          <a:bodyPr/>
          <a:lstStyle/>
          <a:p>
            <a:fld id="{65C535D6-FCEA-8A4A-AE44-10D47A64CAE1}" type="slidenum">
              <a:rPr lang="en-US" smtClean="0"/>
              <a:t>14</a:t>
            </a:fld>
            <a:endParaRPr lang="en-US"/>
          </a:p>
        </p:txBody>
      </p:sp>
    </p:spTree>
    <p:extLst>
      <p:ext uri="{BB962C8B-B14F-4D97-AF65-F5344CB8AC3E}">
        <p14:creationId xmlns:p14="http://schemas.microsoft.com/office/powerpoint/2010/main" val="153234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Formatting </a:t>
            </a:r>
          </a:p>
        </p:txBody>
      </p:sp>
      <p:sp>
        <p:nvSpPr>
          <p:cNvPr id="4" name="Slide Number Placeholder 3"/>
          <p:cNvSpPr>
            <a:spLocks noGrp="1"/>
          </p:cNvSpPr>
          <p:nvPr>
            <p:ph type="sldNum" sz="quarter" idx="5"/>
          </p:nvPr>
        </p:nvSpPr>
        <p:spPr/>
        <p:txBody>
          <a:bodyPr/>
          <a:lstStyle/>
          <a:p>
            <a:fld id="{65C535D6-FCEA-8A4A-AE44-10D47A64CAE1}" type="slidenum">
              <a:rPr lang="en-US" smtClean="0"/>
              <a:t>15</a:t>
            </a:fld>
            <a:endParaRPr lang="en-US"/>
          </a:p>
        </p:txBody>
      </p:sp>
    </p:spTree>
    <p:extLst>
      <p:ext uri="{BB962C8B-B14F-4D97-AF65-F5344CB8AC3E}">
        <p14:creationId xmlns:p14="http://schemas.microsoft.com/office/powerpoint/2010/main" val="2586064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9169-1E03-5561-FA0E-2D482F902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57AAF-9927-CA70-E14D-840A68B85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DB685-F67A-D70E-925B-21C39258F5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2C5932-23BD-A2FD-97CB-A5B6E0BA9B71}"/>
              </a:ext>
            </a:extLst>
          </p:cNvPr>
          <p:cNvSpPr>
            <a:spLocks noGrp="1"/>
          </p:cNvSpPr>
          <p:nvPr>
            <p:ph type="sldNum" sz="quarter" idx="5"/>
          </p:nvPr>
        </p:nvSpPr>
        <p:spPr/>
        <p:txBody>
          <a:bodyPr/>
          <a:lstStyle/>
          <a:p>
            <a:fld id="{65C535D6-FCEA-8A4A-AE44-10D47A64CAE1}" type="slidenum">
              <a:rPr lang="en-US" smtClean="0"/>
              <a:t>16</a:t>
            </a:fld>
            <a:endParaRPr lang="en-US"/>
          </a:p>
        </p:txBody>
      </p:sp>
    </p:spTree>
    <p:extLst>
      <p:ext uri="{BB962C8B-B14F-4D97-AF65-F5344CB8AC3E}">
        <p14:creationId xmlns:p14="http://schemas.microsoft.com/office/powerpoint/2010/main" val="3973688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0ACF25-614D-0B4A-B7DC-1C206B4046FC}" type="datetime1">
              <a:rPr lang="en-IN" smtClean="0"/>
              <a:t>25-06-2025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0FF03-AE43-D842-AD1B-B85902160F91}" type="datetime1">
              <a:rPr lang="en-IN" smtClean="0"/>
              <a:t>25-06-2025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CCA7B2-B993-B04D-A9BB-134978802398}" type="datetime1">
              <a:rPr lang="en-IN" smtClean="0"/>
              <a:t>25-06-2025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1D4DB0-B939-7341-A59E-35FE4585282B}" type="datetime1">
              <a:rPr lang="en-IN" smtClean="0"/>
              <a:t>25-06-2025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EA212E-959A-9841-81F0-6EFC51B24746}" type="datetime1">
              <a:rPr lang="en-IN" smtClean="0"/>
              <a:t>25-06-2025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EFFF54-16BE-C44F-8D6A-842F0BC168B0}" type="datetime1">
              <a:rPr lang="en-IN" smtClean="0"/>
              <a:t>25-06-2025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3E25CC-2F41-7246-B7FD-39E39210EA13}" type="datetime1">
              <a:rPr lang="en-IN" smtClean="0"/>
              <a:t>25-06-2025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C70805-847D-024E-9E25-F11904DFA0D7}" type="datetime1">
              <a:rPr lang="en-IN" smtClean="0"/>
              <a:t>25-06-2025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7394A-D4AA-854A-B5A3-478C5CBB0D28}" type="datetime1">
              <a:rPr lang="en-IN" smtClean="0"/>
              <a:t>25-06-2025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23D78-EDA5-ED4A-8360-8A47F5030F93}" type="datetime1">
              <a:rPr lang="en-IN" smtClean="0"/>
              <a:t>25-06-2025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145188-DA72-0649-9DA0-7A16038E1A70}" type="datetime1">
              <a:rPr lang="en-IN" smtClean="0"/>
              <a:t>25-06-2025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E8B58-A185-AA4B-94F0-D2705DC00D0F}" type="datetime1">
              <a:rPr lang="en-IN" smtClean="0"/>
              <a:t>25-06-2025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advocacy@ivca.in"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hyperlink" Target="https://docsend.com/view/s/rhuijikq799nwt6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hyperlink" Target="https://docsend.com/view/s/rhuijikq799nwt6x" TargetMode="External"/><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6.png"/><Relationship Id="rId4" Type="http://schemas.openxmlformats.org/officeDocument/2006/relationships/image" Target="../media/image85.sv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62.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1.jpe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s>
</file>

<file path=ppt/slides/_rels/slide14.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jpe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3.png"/><Relationship Id="rId9" Type="http://schemas.openxmlformats.org/officeDocument/2006/relationships/image" Target="../media/image110.png"/></Relationships>
</file>

<file path=ppt/slides/_rels/slide15.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jpeg"/><Relationship Id="rId7"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jpe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jpeg"/><Relationship Id="rId25"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9.jpeg"/><Relationship Id="rId5" Type="http://schemas.openxmlformats.org/officeDocument/2006/relationships/image" Target="../media/image10.png"/><Relationship Id="rId15" Type="http://schemas.openxmlformats.org/officeDocument/2006/relationships/image" Target="../media/image20.jpeg"/><Relationship Id="rId23" Type="http://schemas.openxmlformats.org/officeDocument/2006/relationships/image" Target="../media/image28.pn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sv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9.svg"/><Relationship Id="rId7" Type="http://schemas.openxmlformats.org/officeDocument/2006/relationships/image" Target="../media/image35.pn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image" Target="../media/image8.png"/><Relationship Id="rId16"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34.jp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jp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jpg"/><Relationship Id="rId14" Type="http://schemas.openxmlformats.org/officeDocument/2006/relationships/image" Target="../media/image42.jpg"/></Relationships>
</file>

<file path=ppt/slides/_rels/slide5.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png"/><Relationship Id="rId3" Type="http://schemas.openxmlformats.org/officeDocument/2006/relationships/image" Target="../media/image9.svg"/><Relationship Id="rId7" Type="http://schemas.openxmlformats.org/officeDocument/2006/relationships/image" Target="../media/image48.jpg"/><Relationship Id="rId12" Type="http://schemas.openxmlformats.org/officeDocument/2006/relationships/image" Target="../media/image53.png"/><Relationship Id="rId2" Type="http://schemas.openxmlformats.org/officeDocument/2006/relationships/image" Target="../media/image8.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g"/><Relationship Id="rId15" Type="http://schemas.openxmlformats.org/officeDocument/2006/relationships/image" Target="../media/image56.jpg"/><Relationship Id="rId10" Type="http://schemas.openxmlformats.org/officeDocument/2006/relationships/image" Target="../media/image51.jpeg"/><Relationship Id="rId4" Type="http://schemas.openxmlformats.org/officeDocument/2006/relationships/image" Target="../media/image32.png"/><Relationship Id="rId9" Type="http://schemas.openxmlformats.org/officeDocument/2006/relationships/image" Target="../media/image50.jpeg"/><Relationship Id="rId14" Type="http://schemas.openxmlformats.org/officeDocument/2006/relationships/image" Target="../media/image55.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0.png"/><Relationship Id="rId4" Type="http://schemas.openxmlformats.org/officeDocument/2006/relationships/image" Target="../media/image58.sv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ivca.in/committee/council" TargetMode="Externa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1.jpe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5.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0997" y="-131894"/>
            <a:ext cx="19746587" cy="10575675"/>
            <a:chOff x="0" y="0"/>
            <a:chExt cx="26328783" cy="14100900"/>
          </a:xfrm>
        </p:grpSpPr>
        <p:sp>
          <p:nvSpPr>
            <p:cNvPr id="3" name="Freeform 3"/>
            <p:cNvSpPr/>
            <p:nvPr/>
          </p:nvSpPr>
          <p:spPr>
            <a:xfrm>
              <a:off x="202728" y="1459958"/>
              <a:ext cx="25973875" cy="12640942"/>
            </a:xfrm>
            <a:custGeom>
              <a:avLst/>
              <a:gdLst/>
              <a:ahLst/>
              <a:cxnLst/>
              <a:rect l="l" t="t" r="r" b="b"/>
              <a:pathLst>
                <a:path w="25973875" h="12640942">
                  <a:moveTo>
                    <a:pt x="0" y="0"/>
                  </a:moveTo>
                  <a:lnTo>
                    <a:pt x="25973876" y="0"/>
                  </a:lnTo>
                  <a:lnTo>
                    <a:pt x="25973876" y="12640942"/>
                  </a:lnTo>
                  <a:lnTo>
                    <a:pt x="0" y="12640942"/>
                  </a:lnTo>
                  <a:lnTo>
                    <a:pt x="0" y="0"/>
                  </a:lnTo>
                  <a:close/>
                </a:path>
              </a:pathLst>
            </a:custGeom>
            <a:blipFill>
              <a:blip r:embed="rId2"/>
              <a:stretch>
                <a:fillRect l="-8459" r="-8459"/>
              </a:stretch>
            </a:blipFill>
          </p:spPr>
          <p:txBody>
            <a:bodyPr/>
            <a:lstStyle/>
            <a:p>
              <a:endParaRPr lang="en-US"/>
            </a:p>
          </p:txBody>
        </p:sp>
        <p:sp>
          <p:nvSpPr>
            <p:cNvPr id="4" name="Freeform 4"/>
            <p:cNvSpPr/>
            <p:nvPr/>
          </p:nvSpPr>
          <p:spPr>
            <a:xfrm>
              <a:off x="354908" y="1003419"/>
              <a:ext cx="25973875" cy="3560895"/>
            </a:xfrm>
            <a:custGeom>
              <a:avLst/>
              <a:gdLst/>
              <a:ahLst/>
              <a:cxnLst/>
              <a:rect l="l" t="t" r="r" b="b"/>
              <a:pathLst>
                <a:path w="25973875" h="3560895">
                  <a:moveTo>
                    <a:pt x="0" y="0"/>
                  </a:moveTo>
                  <a:lnTo>
                    <a:pt x="25973875" y="0"/>
                  </a:lnTo>
                  <a:lnTo>
                    <a:pt x="25973875" y="3560895"/>
                  </a:lnTo>
                  <a:lnTo>
                    <a:pt x="0" y="3560895"/>
                  </a:lnTo>
                  <a:lnTo>
                    <a:pt x="0" y="0"/>
                  </a:lnTo>
                  <a:close/>
                </a:path>
              </a:pathLst>
            </a:custGeom>
            <a:blipFill>
              <a:blip r:embed="rId2"/>
              <a:stretch>
                <a:fillRect l="-8459" r="-8459" b="-254993"/>
              </a:stretch>
            </a:blipFill>
          </p:spPr>
          <p:txBody>
            <a:bodyPr/>
            <a:lstStyle/>
            <a:p>
              <a:endParaRPr lang="en-US"/>
            </a:p>
          </p:txBody>
        </p:sp>
        <p:sp>
          <p:nvSpPr>
            <p:cNvPr id="5" name="Freeform 5"/>
            <p:cNvSpPr/>
            <p:nvPr/>
          </p:nvSpPr>
          <p:spPr>
            <a:xfrm>
              <a:off x="0" y="0"/>
              <a:ext cx="25973875" cy="3560895"/>
            </a:xfrm>
            <a:custGeom>
              <a:avLst/>
              <a:gdLst/>
              <a:ahLst/>
              <a:cxnLst/>
              <a:rect l="l" t="t" r="r" b="b"/>
              <a:pathLst>
                <a:path w="25973875" h="3560895">
                  <a:moveTo>
                    <a:pt x="0" y="0"/>
                  </a:moveTo>
                  <a:lnTo>
                    <a:pt x="25973875" y="0"/>
                  </a:lnTo>
                  <a:lnTo>
                    <a:pt x="25973875" y="3560895"/>
                  </a:lnTo>
                  <a:lnTo>
                    <a:pt x="0" y="3560895"/>
                  </a:lnTo>
                  <a:lnTo>
                    <a:pt x="0" y="0"/>
                  </a:lnTo>
                  <a:close/>
                </a:path>
              </a:pathLst>
            </a:custGeom>
            <a:blipFill>
              <a:blip r:embed="rId2"/>
              <a:stretch>
                <a:fillRect l="-8459" r="-8459" b="-254993"/>
              </a:stretch>
            </a:blipFill>
          </p:spPr>
          <p:txBody>
            <a:bodyPr/>
            <a:lstStyle/>
            <a:p>
              <a:endParaRPr lang="en-US"/>
            </a:p>
          </p:txBody>
        </p:sp>
      </p:grpSp>
      <p:sp>
        <p:nvSpPr>
          <p:cNvPr id="6" name="Freeform 6"/>
          <p:cNvSpPr/>
          <p:nvPr/>
        </p:nvSpPr>
        <p:spPr>
          <a:xfrm>
            <a:off x="-1175555" y="2815051"/>
            <a:ext cx="20087010" cy="8361218"/>
          </a:xfrm>
          <a:custGeom>
            <a:avLst/>
            <a:gdLst/>
            <a:ahLst/>
            <a:cxnLst/>
            <a:rect l="l" t="t" r="r" b="b"/>
            <a:pathLst>
              <a:path w="20087010" h="8361218">
                <a:moveTo>
                  <a:pt x="0" y="0"/>
                </a:moveTo>
                <a:lnTo>
                  <a:pt x="20087010" y="0"/>
                </a:lnTo>
                <a:lnTo>
                  <a:pt x="20087010" y="8361218"/>
                </a:lnTo>
                <a:lnTo>
                  <a:pt x="0" y="8361218"/>
                </a:lnTo>
                <a:lnTo>
                  <a:pt x="0" y="0"/>
                </a:lnTo>
                <a:close/>
              </a:path>
            </a:pathLst>
          </a:custGeom>
          <a:blipFill>
            <a:blip r:embed="rId3"/>
            <a:stretch>
              <a:fillRect/>
            </a:stretch>
          </a:blipFill>
        </p:spPr>
        <p:txBody>
          <a:bodyPr/>
          <a:lstStyle/>
          <a:p>
            <a:endParaRPr lang="en-US"/>
          </a:p>
        </p:txBody>
      </p:sp>
      <p:sp>
        <p:nvSpPr>
          <p:cNvPr id="7" name="Freeform 7"/>
          <p:cNvSpPr/>
          <p:nvPr/>
        </p:nvSpPr>
        <p:spPr>
          <a:xfrm>
            <a:off x="13335000" y="380780"/>
            <a:ext cx="4472293" cy="1677110"/>
          </a:xfrm>
          <a:custGeom>
            <a:avLst/>
            <a:gdLst/>
            <a:ahLst/>
            <a:cxnLst/>
            <a:rect l="l" t="t" r="r" b="b"/>
            <a:pathLst>
              <a:path w="4472293" h="1677110">
                <a:moveTo>
                  <a:pt x="0" y="0"/>
                </a:moveTo>
                <a:lnTo>
                  <a:pt x="4472293" y="0"/>
                </a:lnTo>
                <a:lnTo>
                  <a:pt x="4472293" y="1677110"/>
                </a:lnTo>
                <a:lnTo>
                  <a:pt x="0" y="167711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1A803904-867D-600A-08D0-8F3C7D499B03}"/>
              </a:ext>
            </a:extLst>
          </p:cNvPr>
          <p:cNvSpPr txBox="1"/>
          <p:nvPr/>
        </p:nvSpPr>
        <p:spPr>
          <a:xfrm>
            <a:off x="2133600" y="2760053"/>
            <a:ext cx="15369878" cy="1262140"/>
          </a:xfrm>
          <a:prstGeom prst="rect">
            <a:avLst/>
          </a:prstGeom>
        </p:spPr>
        <p:txBody>
          <a:bodyPr wrap="square" lIns="0" tIns="0" rIns="0" bIns="0" rtlCol="0" anchor="t">
            <a:spAutoFit/>
          </a:bodyPr>
          <a:lstStyle/>
          <a:p>
            <a:pPr algn="l">
              <a:lnSpc>
                <a:spcPts val="10359"/>
              </a:lnSpc>
              <a:spcBef>
                <a:spcPct val="0"/>
              </a:spcBef>
            </a:pPr>
            <a:r>
              <a:rPr lang="en-US" sz="7399" b="1" dirty="0">
                <a:solidFill>
                  <a:srgbClr val="484A8B"/>
                </a:solidFill>
                <a:latin typeface="Helvetica Now Display Heavy"/>
                <a:ea typeface="Helvetica Now Display Heavy"/>
                <a:cs typeface="Helvetica Now Display Heavy"/>
                <a:sym typeface="Helvetica Now Display Heavy"/>
              </a:rPr>
              <a:t>IVCA REGULATORY CIRCLES </a:t>
            </a:r>
          </a:p>
        </p:txBody>
      </p:sp>
      <p:sp>
        <p:nvSpPr>
          <p:cNvPr id="10" name="TextBox 9">
            <a:extLst>
              <a:ext uri="{FF2B5EF4-FFF2-40B4-BE49-F238E27FC236}">
                <a16:creationId xmlns:a16="http://schemas.microsoft.com/office/drawing/2014/main" id="{B071CD51-3622-CC64-21B3-15E3450899C8}"/>
              </a:ext>
            </a:extLst>
          </p:cNvPr>
          <p:cNvSpPr txBox="1"/>
          <p:nvPr/>
        </p:nvSpPr>
        <p:spPr>
          <a:xfrm>
            <a:off x="1334267" y="4891495"/>
            <a:ext cx="15369878" cy="1230209"/>
          </a:xfrm>
          <a:prstGeom prst="rect">
            <a:avLst/>
          </a:prstGeom>
        </p:spPr>
        <p:txBody>
          <a:bodyPr wrap="square" lIns="0" tIns="0" rIns="0" bIns="0" rtlCol="0" anchor="t">
            <a:spAutoFit/>
          </a:bodyPr>
          <a:lstStyle/>
          <a:p>
            <a:pPr algn="ctr">
              <a:lnSpc>
                <a:spcPct val="150000"/>
              </a:lnSpc>
              <a:spcBef>
                <a:spcPct val="0"/>
              </a:spcBef>
            </a:pPr>
            <a:r>
              <a:rPr lang="en-US" sz="2800" b="1" dirty="0">
                <a:solidFill>
                  <a:srgbClr val="484A8B"/>
                </a:solidFill>
                <a:latin typeface="Helvetica Now Display Heavy"/>
                <a:ea typeface="Helvetica Now Display Heavy"/>
                <a:cs typeface="Helvetica Now Display Heavy"/>
                <a:sym typeface="Helvetica Now Display Heavy"/>
              </a:rPr>
              <a:t>CITY: Bengaluru</a:t>
            </a:r>
          </a:p>
          <a:p>
            <a:pPr algn="ctr">
              <a:lnSpc>
                <a:spcPct val="150000"/>
              </a:lnSpc>
              <a:spcBef>
                <a:spcPct val="0"/>
              </a:spcBef>
            </a:pPr>
            <a:r>
              <a:rPr lang="en-US" sz="2800" b="1" dirty="0">
                <a:solidFill>
                  <a:srgbClr val="484A8B"/>
                </a:solidFill>
                <a:latin typeface="Helvetica Now Display Heavy"/>
                <a:ea typeface="Helvetica Now Display Heavy"/>
                <a:cs typeface="Helvetica Now Display Heavy"/>
                <a:sym typeface="Helvetica Now Display Heavy"/>
              </a:rPr>
              <a:t>DATE: JUNE 17 | TIME: 4:30 PM – 9:00 PM</a:t>
            </a:r>
          </a:p>
        </p:txBody>
      </p:sp>
      <p:sp>
        <p:nvSpPr>
          <p:cNvPr id="8" name="Slide Number Placeholder 7">
            <a:extLst>
              <a:ext uri="{FF2B5EF4-FFF2-40B4-BE49-F238E27FC236}">
                <a16:creationId xmlns:a16="http://schemas.microsoft.com/office/drawing/2014/main" id="{59B11647-2FB9-E2EC-B4F9-7F5CC00FCA88}"/>
              </a:ext>
            </a:extLst>
          </p:cNvPr>
          <p:cNvSpPr>
            <a:spLocks noGrp="1"/>
          </p:cNvSpPr>
          <p:nvPr>
            <p:ph type="sldNum" sz="quarter" idx="12"/>
          </p:nvPr>
        </p:nvSpPr>
        <p:spPr>
          <a:xfrm>
            <a:off x="6553200" y="10059607"/>
            <a:ext cx="2133600" cy="365125"/>
          </a:xfrm>
        </p:spPr>
        <p:txBody>
          <a:bodyPr/>
          <a:lstStyle/>
          <a:p>
            <a:fld id="{B6F15528-21DE-4FAA-801E-634DDDAF4B2B}"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740373"/>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2">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2">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2">
                <a:alphaModFix amt="53000"/>
              </a:blip>
              <a:stretch>
                <a:fillRect l="-8459" r="-8459" b="-254993"/>
              </a:stretch>
            </a:blipFill>
          </p:spPr>
          <p:txBody>
            <a:bodyPr/>
            <a:lstStyle/>
            <a:p>
              <a:endParaRPr lang="en-US"/>
            </a:p>
          </p:txBody>
        </p:sp>
      </p:grpSp>
      <p:sp>
        <p:nvSpPr>
          <p:cNvPr id="6" name="Freeform 6"/>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94737" y="8347235"/>
            <a:ext cx="16464563" cy="621030"/>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Helvetica Now Display"/>
                <a:ea typeface="Helvetica Now Display"/>
                <a:cs typeface="Helvetica Now Display"/>
                <a:sym typeface="Helvetica Now Display"/>
              </a:rPr>
              <a:t>As part of wider communication with members of IVCA, ”we have created a</a:t>
            </a:r>
            <a:r>
              <a:rPr lang="en-US" sz="1800" b="1">
                <a:solidFill>
                  <a:srgbClr val="000000"/>
                </a:solidFill>
                <a:latin typeface="Helvetica Now Display Bold"/>
                <a:ea typeface="Helvetica Now Display Bold"/>
                <a:cs typeface="Helvetica Now Display Bold"/>
                <a:sym typeface="Helvetica Now Display Bold"/>
              </a:rPr>
              <a:t> Doc send link</a:t>
            </a:r>
            <a:r>
              <a:rPr lang="en-US" sz="1800">
                <a:solidFill>
                  <a:srgbClr val="000000"/>
                </a:solidFill>
                <a:latin typeface="Helvetica Now Display"/>
                <a:ea typeface="Helvetica Now Display"/>
                <a:cs typeface="Helvetica Now Display"/>
                <a:sym typeface="Helvetica Now Display"/>
              </a:rPr>
              <a:t> which is a repository of representations IVCA has made over the last few years to the government bodies.”</a:t>
            </a:r>
          </a:p>
        </p:txBody>
      </p:sp>
      <p:sp>
        <p:nvSpPr>
          <p:cNvPr id="8" name="TextBox 8"/>
          <p:cNvSpPr txBox="1"/>
          <p:nvPr/>
        </p:nvSpPr>
        <p:spPr>
          <a:xfrm>
            <a:off x="794737" y="9220200"/>
            <a:ext cx="16464563" cy="306705"/>
          </a:xfrm>
          <a:prstGeom prst="rect">
            <a:avLst/>
          </a:prstGeom>
        </p:spPr>
        <p:txBody>
          <a:bodyPr lIns="0" tIns="0" rIns="0" bIns="0" rtlCol="0" anchor="t">
            <a:spAutoFit/>
          </a:bodyPr>
          <a:lstStyle/>
          <a:p>
            <a:pPr algn="l">
              <a:lnSpc>
                <a:spcPts val="2520"/>
              </a:lnSpc>
              <a:spcBef>
                <a:spcPct val="0"/>
              </a:spcBef>
            </a:pPr>
            <a:r>
              <a:rPr lang="en-US" sz="1800" dirty="0">
                <a:solidFill>
                  <a:srgbClr val="000000"/>
                </a:solidFill>
                <a:latin typeface="Helvetica Now Display"/>
                <a:ea typeface="Helvetica Now Display"/>
                <a:cs typeface="Helvetica Now Display"/>
                <a:sym typeface="Helvetica Now Display"/>
              </a:rPr>
              <a:t>Here is the link for repository of submissions for your kind reference. :  </a:t>
            </a:r>
            <a:r>
              <a:rPr lang="en-US" sz="1800" u="sng" dirty="0">
                <a:solidFill>
                  <a:srgbClr val="3D42E8"/>
                </a:solidFill>
                <a:latin typeface="Helvetica Now Display"/>
                <a:ea typeface="Helvetica Now Display"/>
                <a:cs typeface="Helvetica Now Display"/>
                <a:sym typeface="Helvetica Now Display"/>
                <a:hlinkClick r:id="rId4" tooltip="https://docsend.com/view/s/rhuijikq799nwt6x"/>
              </a:rPr>
              <a:t>https://docsend.com/view/s/rhuijikq799nwt6x </a:t>
            </a:r>
          </a:p>
        </p:txBody>
      </p:sp>
      <p:grpSp>
        <p:nvGrpSpPr>
          <p:cNvPr id="9" name="Group 9"/>
          <p:cNvGrpSpPr/>
          <p:nvPr/>
        </p:nvGrpSpPr>
        <p:grpSpPr>
          <a:xfrm>
            <a:off x="777943" y="1871489"/>
            <a:ext cx="16309795" cy="6175728"/>
            <a:chOff x="-506227" y="0"/>
            <a:chExt cx="21746393" cy="8234304"/>
          </a:xfrm>
        </p:grpSpPr>
        <p:sp>
          <p:nvSpPr>
            <p:cNvPr id="10" name="AutoShape 10"/>
            <p:cNvSpPr/>
            <p:nvPr/>
          </p:nvSpPr>
          <p:spPr>
            <a:xfrm>
              <a:off x="-506227" y="8234304"/>
              <a:ext cx="21016864" cy="0"/>
            </a:xfrm>
            <a:prstGeom prst="line">
              <a:avLst/>
            </a:prstGeom>
            <a:ln w="55141" cap="flat">
              <a:solidFill>
                <a:srgbClr val="2D2F89"/>
              </a:solidFill>
              <a:prstDash val="solid"/>
              <a:headEnd type="none" w="sm" len="sm"/>
              <a:tailEnd type="none" w="sm" len="sm"/>
            </a:ln>
          </p:spPr>
          <p:txBody>
            <a:bodyPr/>
            <a:lstStyle/>
            <a:p>
              <a:endParaRPr lang="en-US"/>
            </a:p>
          </p:txBody>
        </p:sp>
        <p:grpSp>
          <p:nvGrpSpPr>
            <p:cNvPr id="11" name="Group 11"/>
            <p:cNvGrpSpPr/>
            <p:nvPr/>
          </p:nvGrpSpPr>
          <p:grpSpPr>
            <a:xfrm>
              <a:off x="330141" y="431206"/>
              <a:ext cx="3134744" cy="7047505"/>
              <a:chOff x="0" y="0"/>
              <a:chExt cx="570464" cy="1282512"/>
            </a:xfrm>
          </p:grpSpPr>
          <p:sp>
            <p:nvSpPr>
              <p:cNvPr id="12" name="Freeform 12"/>
              <p:cNvSpPr/>
              <p:nvPr/>
            </p:nvSpPr>
            <p:spPr>
              <a:xfrm>
                <a:off x="0" y="0"/>
                <a:ext cx="570464" cy="1282512"/>
              </a:xfrm>
              <a:custGeom>
                <a:avLst/>
                <a:gdLst/>
                <a:ahLst/>
                <a:cxnLst/>
                <a:rect l="l" t="t" r="r" b="b"/>
                <a:pathLst>
                  <a:path w="570464" h="1282512">
                    <a:moveTo>
                      <a:pt x="150122" y="0"/>
                    </a:moveTo>
                    <a:lnTo>
                      <a:pt x="420342" y="0"/>
                    </a:lnTo>
                    <a:cubicBezTo>
                      <a:pt x="503252" y="0"/>
                      <a:pt x="570464" y="67212"/>
                      <a:pt x="570464" y="150122"/>
                    </a:cubicBezTo>
                    <a:lnTo>
                      <a:pt x="570464" y="1132391"/>
                    </a:lnTo>
                    <a:cubicBezTo>
                      <a:pt x="570464" y="1215301"/>
                      <a:pt x="503252" y="1282512"/>
                      <a:pt x="420342" y="1282512"/>
                    </a:cubicBezTo>
                    <a:lnTo>
                      <a:pt x="150122" y="1282512"/>
                    </a:lnTo>
                    <a:cubicBezTo>
                      <a:pt x="67212" y="1282512"/>
                      <a:pt x="0" y="1215301"/>
                      <a:pt x="0" y="1132391"/>
                    </a:cubicBezTo>
                    <a:lnTo>
                      <a:pt x="0" y="150122"/>
                    </a:lnTo>
                    <a:cubicBezTo>
                      <a:pt x="0" y="67212"/>
                      <a:pt x="67212" y="0"/>
                      <a:pt x="150122" y="0"/>
                    </a:cubicBezTo>
                    <a:close/>
                  </a:path>
                </a:pathLst>
              </a:custGeom>
              <a:solidFill>
                <a:srgbClr val="3D409F">
                  <a:alpha val="11765"/>
                </a:srgbClr>
              </a:solidFill>
            </p:spPr>
            <p:txBody>
              <a:bodyPr/>
              <a:lstStyle/>
              <a:p>
                <a:endParaRPr lang="en-US"/>
              </a:p>
            </p:txBody>
          </p:sp>
          <p:sp>
            <p:nvSpPr>
              <p:cNvPr id="13" name="TextBox 13"/>
              <p:cNvSpPr txBox="1"/>
              <p:nvPr/>
            </p:nvSpPr>
            <p:spPr>
              <a:xfrm>
                <a:off x="0" y="-19050"/>
                <a:ext cx="570464" cy="1301562"/>
              </a:xfrm>
              <a:prstGeom prst="rect">
                <a:avLst/>
              </a:prstGeom>
            </p:spPr>
            <p:txBody>
              <a:bodyPr lIns="50800" tIns="50800" rIns="50800" bIns="50800" rtlCol="0" anchor="ctr"/>
              <a:lstStyle/>
              <a:p>
                <a:pPr algn="ctr">
                  <a:lnSpc>
                    <a:spcPts val="1959"/>
                  </a:lnSpc>
                </a:pPr>
                <a:endParaRPr/>
              </a:p>
            </p:txBody>
          </p:sp>
        </p:grpSp>
        <p:grpSp>
          <p:nvGrpSpPr>
            <p:cNvPr id="14" name="Group 14"/>
            <p:cNvGrpSpPr/>
            <p:nvPr/>
          </p:nvGrpSpPr>
          <p:grpSpPr>
            <a:xfrm>
              <a:off x="7385211" y="431206"/>
              <a:ext cx="3134744" cy="7047505"/>
              <a:chOff x="0" y="0"/>
              <a:chExt cx="570464" cy="1282512"/>
            </a:xfrm>
          </p:grpSpPr>
          <p:sp>
            <p:nvSpPr>
              <p:cNvPr id="15" name="Freeform 15"/>
              <p:cNvSpPr/>
              <p:nvPr/>
            </p:nvSpPr>
            <p:spPr>
              <a:xfrm>
                <a:off x="0" y="0"/>
                <a:ext cx="570464" cy="1282512"/>
              </a:xfrm>
              <a:custGeom>
                <a:avLst/>
                <a:gdLst/>
                <a:ahLst/>
                <a:cxnLst/>
                <a:rect l="l" t="t" r="r" b="b"/>
                <a:pathLst>
                  <a:path w="570464" h="1282512">
                    <a:moveTo>
                      <a:pt x="150122" y="0"/>
                    </a:moveTo>
                    <a:lnTo>
                      <a:pt x="420342" y="0"/>
                    </a:lnTo>
                    <a:cubicBezTo>
                      <a:pt x="503252" y="0"/>
                      <a:pt x="570464" y="67212"/>
                      <a:pt x="570464" y="150122"/>
                    </a:cubicBezTo>
                    <a:lnTo>
                      <a:pt x="570464" y="1132391"/>
                    </a:lnTo>
                    <a:cubicBezTo>
                      <a:pt x="570464" y="1215301"/>
                      <a:pt x="503252" y="1282512"/>
                      <a:pt x="420342" y="1282512"/>
                    </a:cubicBezTo>
                    <a:lnTo>
                      <a:pt x="150122" y="1282512"/>
                    </a:lnTo>
                    <a:cubicBezTo>
                      <a:pt x="67212" y="1282512"/>
                      <a:pt x="0" y="1215301"/>
                      <a:pt x="0" y="1132391"/>
                    </a:cubicBezTo>
                    <a:lnTo>
                      <a:pt x="0" y="150122"/>
                    </a:lnTo>
                    <a:cubicBezTo>
                      <a:pt x="0" y="67212"/>
                      <a:pt x="67212" y="0"/>
                      <a:pt x="150122" y="0"/>
                    </a:cubicBezTo>
                    <a:close/>
                  </a:path>
                </a:pathLst>
              </a:custGeom>
              <a:solidFill>
                <a:srgbClr val="3D409F">
                  <a:alpha val="11765"/>
                </a:srgbClr>
              </a:solidFill>
            </p:spPr>
            <p:txBody>
              <a:bodyPr/>
              <a:lstStyle/>
              <a:p>
                <a:endParaRPr lang="en-US"/>
              </a:p>
            </p:txBody>
          </p:sp>
          <p:sp>
            <p:nvSpPr>
              <p:cNvPr id="16" name="TextBox 16"/>
              <p:cNvSpPr txBox="1"/>
              <p:nvPr/>
            </p:nvSpPr>
            <p:spPr>
              <a:xfrm>
                <a:off x="0" y="-19050"/>
                <a:ext cx="570464" cy="1301562"/>
              </a:xfrm>
              <a:prstGeom prst="rect">
                <a:avLst/>
              </a:prstGeom>
            </p:spPr>
            <p:txBody>
              <a:bodyPr lIns="50800" tIns="50800" rIns="50800" bIns="50800" rtlCol="0" anchor="ctr"/>
              <a:lstStyle/>
              <a:p>
                <a:pPr algn="ctr">
                  <a:lnSpc>
                    <a:spcPts val="1959"/>
                  </a:lnSpc>
                </a:pPr>
                <a:endParaRPr/>
              </a:p>
            </p:txBody>
          </p:sp>
        </p:grpSp>
        <p:grpSp>
          <p:nvGrpSpPr>
            <p:cNvPr id="17" name="Group 17"/>
            <p:cNvGrpSpPr/>
            <p:nvPr/>
          </p:nvGrpSpPr>
          <p:grpSpPr>
            <a:xfrm>
              <a:off x="14423237" y="458777"/>
              <a:ext cx="3134744" cy="7047505"/>
              <a:chOff x="0" y="0"/>
              <a:chExt cx="570464" cy="1282512"/>
            </a:xfrm>
          </p:grpSpPr>
          <p:sp>
            <p:nvSpPr>
              <p:cNvPr id="18" name="Freeform 18"/>
              <p:cNvSpPr/>
              <p:nvPr/>
            </p:nvSpPr>
            <p:spPr>
              <a:xfrm>
                <a:off x="0" y="0"/>
                <a:ext cx="570464" cy="1282512"/>
              </a:xfrm>
              <a:custGeom>
                <a:avLst/>
                <a:gdLst/>
                <a:ahLst/>
                <a:cxnLst/>
                <a:rect l="l" t="t" r="r" b="b"/>
                <a:pathLst>
                  <a:path w="570464" h="1282512">
                    <a:moveTo>
                      <a:pt x="150122" y="0"/>
                    </a:moveTo>
                    <a:lnTo>
                      <a:pt x="420342" y="0"/>
                    </a:lnTo>
                    <a:cubicBezTo>
                      <a:pt x="503252" y="0"/>
                      <a:pt x="570464" y="67212"/>
                      <a:pt x="570464" y="150122"/>
                    </a:cubicBezTo>
                    <a:lnTo>
                      <a:pt x="570464" y="1132391"/>
                    </a:lnTo>
                    <a:cubicBezTo>
                      <a:pt x="570464" y="1215301"/>
                      <a:pt x="503252" y="1282512"/>
                      <a:pt x="420342" y="1282512"/>
                    </a:cubicBezTo>
                    <a:lnTo>
                      <a:pt x="150122" y="1282512"/>
                    </a:lnTo>
                    <a:cubicBezTo>
                      <a:pt x="67212" y="1282512"/>
                      <a:pt x="0" y="1215301"/>
                      <a:pt x="0" y="1132391"/>
                    </a:cubicBezTo>
                    <a:lnTo>
                      <a:pt x="0" y="150122"/>
                    </a:lnTo>
                    <a:cubicBezTo>
                      <a:pt x="0" y="67212"/>
                      <a:pt x="67212" y="0"/>
                      <a:pt x="150122" y="0"/>
                    </a:cubicBezTo>
                    <a:close/>
                  </a:path>
                </a:pathLst>
              </a:custGeom>
              <a:solidFill>
                <a:srgbClr val="3D409F">
                  <a:alpha val="11765"/>
                </a:srgbClr>
              </a:solidFill>
            </p:spPr>
            <p:txBody>
              <a:bodyPr/>
              <a:lstStyle/>
              <a:p>
                <a:endParaRPr lang="en-US"/>
              </a:p>
            </p:txBody>
          </p:sp>
          <p:sp>
            <p:nvSpPr>
              <p:cNvPr id="19" name="TextBox 19"/>
              <p:cNvSpPr txBox="1"/>
              <p:nvPr/>
            </p:nvSpPr>
            <p:spPr>
              <a:xfrm>
                <a:off x="0" y="-19050"/>
                <a:ext cx="570464" cy="1301562"/>
              </a:xfrm>
              <a:prstGeom prst="rect">
                <a:avLst/>
              </a:prstGeom>
            </p:spPr>
            <p:txBody>
              <a:bodyPr lIns="50800" tIns="50800" rIns="50800" bIns="50800" rtlCol="0" anchor="ctr"/>
              <a:lstStyle/>
              <a:p>
                <a:pPr algn="ctr">
                  <a:lnSpc>
                    <a:spcPts val="1959"/>
                  </a:lnSpc>
                </a:pPr>
                <a:endParaRPr/>
              </a:p>
            </p:txBody>
          </p:sp>
        </p:grpSp>
        <p:sp>
          <p:nvSpPr>
            <p:cNvPr id="22" name="TextBox 22"/>
            <p:cNvSpPr txBox="1"/>
            <p:nvPr/>
          </p:nvSpPr>
          <p:spPr>
            <a:xfrm>
              <a:off x="23100" y="3947344"/>
              <a:ext cx="200203" cy="205977"/>
            </a:xfrm>
            <a:prstGeom prst="rect">
              <a:avLst/>
            </a:prstGeom>
          </p:spPr>
          <p:txBody>
            <a:bodyPr lIns="50800" tIns="50800" rIns="50800" bIns="50800" rtlCol="0" anchor="ctr"/>
            <a:lstStyle/>
            <a:p>
              <a:pPr algn="ctr">
                <a:lnSpc>
                  <a:spcPts val="1959"/>
                </a:lnSpc>
              </a:pPr>
              <a:endParaRPr/>
            </a:p>
          </p:txBody>
        </p:sp>
        <p:sp>
          <p:nvSpPr>
            <p:cNvPr id="25" name="TextBox 25"/>
            <p:cNvSpPr txBox="1"/>
            <p:nvPr/>
          </p:nvSpPr>
          <p:spPr>
            <a:xfrm>
              <a:off x="21039963" y="3753452"/>
              <a:ext cx="200203" cy="205977"/>
            </a:xfrm>
            <a:prstGeom prst="rect">
              <a:avLst/>
            </a:prstGeom>
          </p:spPr>
          <p:txBody>
            <a:bodyPr lIns="50800" tIns="50800" rIns="50800" bIns="50800" rtlCol="0" anchor="ctr"/>
            <a:lstStyle/>
            <a:p>
              <a:pPr algn="ctr">
                <a:lnSpc>
                  <a:spcPts val="1959"/>
                </a:lnSpc>
              </a:pPr>
              <a:endParaRPr/>
            </a:p>
          </p:txBody>
        </p:sp>
        <p:sp>
          <p:nvSpPr>
            <p:cNvPr id="26" name="Freeform 26"/>
            <p:cNvSpPr/>
            <p:nvPr/>
          </p:nvSpPr>
          <p:spPr>
            <a:xfrm>
              <a:off x="1502496" y="0"/>
              <a:ext cx="790035" cy="403636"/>
            </a:xfrm>
            <a:custGeom>
              <a:avLst/>
              <a:gdLst/>
              <a:ahLst/>
              <a:cxnLst/>
              <a:rect l="l" t="t" r="r" b="b"/>
              <a:pathLst>
                <a:path w="790035" h="403636">
                  <a:moveTo>
                    <a:pt x="0" y="0"/>
                  </a:moveTo>
                  <a:lnTo>
                    <a:pt x="790034" y="0"/>
                  </a:lnTo>
                  <a:lnTo>
                    <a:pt x="790034" y="403636"/>
                  </a:lnTo>
                  <a:lnTo>
                    <a:pt x="0" y="40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p:cNvSpPr/>
            <p:nvPr/>
          </p:nvSpPr>
          <p:spPr>
            <a:xfrm>
              <a:off x="8521473" y="0"/>
              <a:ext cx="790035" cy="403636"/>
            </a:xfrm>
            <a:custGeom>
              <a:avLst/>
              <a:gdLst/>
              <a:ahLst/>
              <a:cxnLst/>
              <a:rect l="l" t="t" r="r" b="b"/>
              <a:pathLst>
                <a:path w="790035" h="403636">
                  <a:moveTo>
                    <a:pt x="0" y="0"/>
                  </a:moveTo>
                  <a:lnTo>
                    <a:pt x="790035" y="0"/>
                  </a:lnTo>
                  <a:lnTo>
                    <a:pt x="790035" y="403636"/>
                  </a:lnTo>
                  <a:lnTo>
                    <a:pt x="0" y="40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a:off x="15595592" y="0"/>
              <a:ext cx="790035" cy="403636"/>
            </a:xfrm>
            <a:custGeom>
              <a:avLst/>
              <a:gdLst/>
              <a:ahLst/>
              <a:cxnLst/>
              <a:rect l="l" t="t" r="r" b="b"/>
              <a:pathLst>
                <a:path w="790035" h="403636">
                  <a:moveTo>
                    <a:pt x="0" y="0"/>
                  </a:moveTo>
                  <a:lnTo>
                    <a:pt x="790034" y="0"/>
                  </a:lnTo>
                  <a:lnTo>
                    <a:pt x="790034" y="403636"/>
                  </a:lnTo>
                  <a:lnTo>
                    <a:pt x="0" y="40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29"/>
            <p:cNvSpPr/>
            <p:nvPr/>
          </p:nvSpPr>
          <p:spPr>
            <a:xfrm>
              <a:off x="5016246" y="7219163"/>
              <a:ext cx="790035" cy="403636"/>
            </a:xfrm>
            <a:custGeom>
              <a:avLst/>
              <a:gdLst/>
              <a:ahLst/>
              <a:cxnLst/>
              <a:rect l="l" t="t" r="r" b="b"/>
              <a:pathLst>
                <a:path w="790035" h="403636">
                  <a:moveTo>
                    <a:pt x="0" y="0"/>
                  </a:moveTo>
                  <a:lnTo>
                    <a:pt x="790034" y="0"/>
                  </a:lnTo>
                  <a:lnTo>
                    <a:pt x="790034" y="403636"/>
                  </a:lnTo>
                  <a:lnTo>
                    <a:pt x="0" y="40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30"/>
            <p:cNvSpPr/>
            <p:nvPr/>
          </p:nvSpPr>
          <p:spPr>
            <a:xfrm>
              <a:off x="12118104" y="7219163"/>
              <a:ext cx="790035" cy="403636"/>
            </a:xfrm>
            <a:custGeom>
              <a:avLst/>
              <a:gdLst/>
              <a:ahLst/>
              <a:cxnLst/>
              <a:rect l="l" t="t" r="r" b="b"/>
              <a:pathLst>
                <a:path w="790035" h="403636">
                  <a:moveTo>
                    <a:pt x="0" y="0"/>
                  </a:moveTo>
                  <a:lnTo>
                    <a:pt x="790035" y="0"/>
                  </a:lnTo>
                  <a:lnTo>
                    <a:pt x="790035" y="403636"/>
                  </a:lnTo>
                  <a:lnTo>
                    <a:pt x="0" y="40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a:off x="19074107" y="7219163"/>
              <a:ext cx="790035" cy="403636"/>
            </a:xfrm>
            <a:custGeom>
              <a:avLst/>
              <a:gdLst/>
              <a:ahLst/>
              <a:cxnLst/>
              <a:rect l="l" t="t" r="r" b="b"/>
              <a:pathLst>
                <a:path w="790035" h="403636">
                  <a:moveTo>
                    <a:pt x="0" y="0"/>
                  </a:moveTo>
                  <a:lnTo>
                    <a:pt x="790035" y="0"/>
                  </a:lnTo>
                  <a:lnTo>
                    <a:pt x="790035" y="403636"/>
                  </a:lnTo>
                  <a:lnTo>
                    <a:pt x="0" y="403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TextBox 32"/>
            <p:cNvSpPr txBox="1"/>
            <p:nvPr/>
          </p:nvSpPr>
          <p:spPr>
            <a:xfrm>
              <a:off x="468224" y="1795988"/>
              <a:ext cx="2858579" cy="2643288"/>
            </a:xfrm>
            <a:prstGeom prst="rect">
              <a:avLst/>
            </a:prstGeom>
          </p:spPr>
          <p:txBody>
            <a:bodyPr lIns="0" tIns="0" rIns="0" bIns="0" rtlCol="0" anchor="t">
              <a:spAutoFit/>
            </a:bodyPr>
            <a:lstStyle/>
            <a:p>
              <a:pPr algn="ctr">
                <a:lnSpc>
                  <a:spcPts val="2583"/>
                </a:lnSpc>
              </a:pPr>
              <a:r>
                <a:rPr lang="en-US" sz="1845" dirty="0">
                  <a:solidFill>
                    <a:srgbClr val="000000"/>
                  </a:solidFill>
                  <a:latin typeface="Helvetica Now Display"/>
                  <a:ea typeface="Helvetica Now Display"/>
                  <a:cs typeface="Helvetica Now Display"/>
                  <a:sym typeface="Helvetica Now Display"/>
                </a:rPr>
                <a:t>Members communicate the </a:t>
              </a:r>
            </a:p>
            <a:p>
              <a:pPr algn="ctr">
                <a:lnSpc>
                  <a:spcPts val="2583"/>
                </a:lnSpc>
              </a:pPr>
              <a:r>
                <a:rPr lang="en-US" sz="1845" dirty="0">
                  <a:solidFill>
                    <a:srgbClr val="000000"/>
                  </a:solidFill>
                  <a:latin typeface="Helvetica Now Display"/>
                  <a:ea typeface="Helvetica Now Display"/>
                  <a:cs typeface="Helvetica Now Display"/>
                  <a:sym typeface="Helvetica Now Display"/>
                </a:rPr>
                <a:t>issues to the IVCA Advocacy Team via</a:t>
              </a:r>
            </a:p>
            <a:p>
              <a:pPr algn="ctr">
                <a:lnSpc>
                  <a:spcPts val="2583"/>
                </a:lnSpc>
                <a:spcBef>
                  <a:spcPct val="0"/>
                </a:spcBef>
              </a:pPr>
              <a:r>
                <a:rPr lang="en-US" sz="1845" b="1" u="sng" dirty="0">
                  <a:solidFill>
                    <a:srgbClr val="3D42E8"/>
                  </a:solidFill>
                  <a:latin typeface="Helvetica Now Display"/>
                  <a:ea typeface="Helvetica Now Display"/>
                  <a:cs typeface="Helvetica Now Display"/>
                  <a:sym typeface="Helvetica Now Display"/>
                  <a:hlinkClick r:id="rId7" tooltip="mailto:advocacy@ivca.in"/>
                </a:rPr>
                <a:t>regulatoryaffairs@ ivca.in</a:t>
              </a:r>
            </a:p>
          </p:txBody>
        </p:sp>
        <p:sp>
          <p:nvSpPr>
            <p:cNvPr id="33" name="TextBox 33"/>
            <p:cNvSpPr txBox="1"/>
            <p:nvPr/>
          </p:nvSpPr>
          <p:spPr>
            <a:xfrm>
              <a:off x="3981974" y="1795988"/>
              <a:ext cx="2858579" cy="2530126"/>
            </a:xfrm>
            <a:prstGeom prst="rect">
              <a:avLst/>
            </a:prstGeom>
          </p:spPr>
          <p:txBody>
            <a:bodyPr lIns="0" tIns="0" rIns="0" bIns="0" rtlCol="0" anchor="t">
              <a:spAutoFit/>
            </a:bodyPr>
            <a:lstStyle/>
            <a:p>
              <a:pPr algn="ctr">
                <a:lnSpc>
                  <a:spcPts val="2583"/>
                </a:lnSpc>
              </a:pPr>
              <a:r>
                <a:rPr lang="en-US" sz="1845">
                  <a:solidFill>
                    <a:srgbClr val="000000"/>
                  </a:solidFill>
                  <a:latin typeface="Helvetica Now Display"/>
                  <a:ea typeface="Helvetica Now Display"/>
                  <a:cs typeface="Helvetica Now Display"/>
                  <a:sym typeface="Helvetica Now Display"/>
                </a:rPr>
                <a:t>The IVCA Advocacy Team takes inputs </a:t>
              </a:r>
            </a:p>
            <a:p>
              <a:pPr algn="ctr">
                <a:lnSpc>
                  <a:spcPts val="2583"/>
                </a:lnSpc>
              </a:pPr>
              <a:r>
                <a:rPr lang="en-US" sz="1845">
                  <a:solidFill>
                    <a:srgbClr val="000000"/>
                  </a:solidFill>
                  <a:latin typeface="Helvetica Now Display"/>
                  <a:ea typeface="Helvetica Now Display"/>
                  <a:cs typeface="Helvetica Now Display"/>
                  <a:sym typeface="Helvetica Now Display"/>
                </a:rPr>
                <a:t>fr</a:t>
              </a:r>
              <a:r>
                <a:rPr lang="en-US" sz="1845" u="none">
                  <a:solidFill>
                    <a:srgbClr val="000000"/>
                  </a:solidFill>
                  <a:latin typeface="Helvetica Now Display"/>
                  <a:ea typeface="Helvetica Now Display"/>
                  <a:cs typeface="Helvetica Now Display"/>
                  <a:sym typeface="Helvetica Now Display"/>
                </a:rPr>
                <a:t>o</a:t>
              </a:r>
              <a:r>
                <a:rPr lang="en-US" sz="1845">
                  <a:solidFill>
                    <a:srgbClr val="000000"/>
                  </a:solidFill>
                  <a:latin typeface="Helvetica Now Display"/>
                  <a:ea typeface="Helvetica Now Display"/>
                  <a:cs typeface="Helvetica Now Display"/>
                  <a:sym typeface="Helvetica Now Display"/>
                </a:rPr>
                <a:t>m the respe</a:t>
              </a:r>
              <a:r>
                <a:rPr lang="en-US" sz="1845" u="none">
                  <a:solidFill>
                    <a:srgbClr val="000000"/>
                  </a:solidFill>
                  <a:latin typeface="Helvetica Now Display"/>
                  <a:ea typeface="Helvetica Now Display"/>
                  <a:cs typeface="Helvetica Now Display"/>
                  <a:sym typeface="Helvetica Now Display"/>
                </a:rPr>
                <a:t>c</a:t>
              </a:r>
              <a:r>
                <a:rPr lang="en-US" sz="1845">
                  <a:solidFill>
                    <a:srgbClr val="000000"/>
                  </a:solidFill>
                  <a:latin typeface="Helvetica Now Display"/>
                  <a:ea typeface="Helvetica Now Display"/>
                  <a:cs typeface="Helvetica Now Display"/>
                  <a:sym typeface="Helvetica Now Display"/>
                </a:rPr>
                <a:t>t</a:t>
              </a:r>
              <a:r>
                <a:rPr lang="en-US" sz="1845" u="none">
                  <a:solidFill>
                    <a:srgbClr val="000000"/>
                  </a:solidFill>
                  <a:latin typeface="Helvetica Now Display"/>
                  <a:ea typeface="Helvetica Now Display"/>
                  <a:cs typeface="Helvetica Now Display"/>
                  <a:sym typeface="Helvetica Now Display"/>
                </a:rPr>
                <a:t>iv</a:t>
              </a:r>
              <a:r>
                <a:rPr lang="en-US" sz="1845">
                  <a:solidFill>
                    <a:srgbClr val="000000"/>
                  </a:solidFill>
                  <a:latin typeface="Helvetica Now Display"/>
                  <a:ea typeface="Helvetica Now Display"/>
                  <a:cs typeface="Helvetica Now Display"/>
                  <a:sym typeface="Helvetica Now Display"/>
                </a:rPr>
                <a:t>e</a:t>
              </a:r>
            </a:p>
            <a:p>
              <a:pPr algn="ctr">
                <a:lnSpc>
                  <a:spcPts val="2583"/>
                </a:lnSpc>
                <a:spcBef>
                  <a:spcPct val="0"/>
                </a:spcBef>
              </a:pPr>
              <a:r>
                <a:rPr lang="en-US" sz="1845">
                  <a:solidFill>
                    <a:srgbClr val="000000"/>
                  </a:solidFill>
                  <a:latin typeface="Helvetica Now Display"/>
                  <a:ea typeface="Helvetica Now Display"/>
                  <a:cs typeface="Helvetica Now Display"/>
                  <a:sym typeface="Helvetica Now Display"/>
                </a:rPr>
                <a:t>Se</a:t>
              </a:r>
              <a:r>
                <a:rPr lang="en-US" sz="1845" u="none">
                  <a:solidFill>
                    <a:srgbClr val="000000"/>
                  </a:solidFill>
                  <a:latin typeface="Helvetica Now Display"/>
                  <a:ea typeface="Helvetica Now Display"/>
                  <a:cs typeface="Helvetica Now Display"/>
                  <a:sym typeface="Helvetica Now Display"/>
                </a:rPr>
                <a:t>c</a:t>
              </a:r>
              <a:r>
                <a:rPr lang="en-US" sz="1845">
                  <a:solidFill>
                    <a:srgbClr val="000000"/>
                  </a:solidFill>
                  <a:latin typeface="Helvetica Now Display"/>
                  <a:ea typeface="Helvetica Now Display"/>
                  <a:cs typeface="Helvetica Now Display"/>
                  <a:sym typeface="Helvetica Now Display"/>
                </a:rPr>
                <a:t>tor Council </a:t>
              </a:r>
              <a:r>
                <a:rPr lang="en-US" sz="1845" u="none">
                  <a:solidFill>
                    <a:srgbClr val="000000"/>
                  </a:solidFill>
                  <a:latin typeface="Helvetica Now Display"/>
                  <a:ea typeface="Helvetica Now Display"/>
                  <a:cs typeface="Helvetica Now Display"/>
                  <a:sym typeface="Helvetica Now Display"/>
                </a:rPr>
                <a:t>a</a:t>
              </a:r>
              <a:r>
                <a:rPr lang="en-US" sz="1845">
                  <a:solidFill>
                    <a:srgbClr val="000000"/>
                  </a:solidFill>
                  <a:latin typeface="Helvetica Now Display"/>
                  <a:ea typeface="Helvetica Now Display"/>
                  <a:cs typeface="Helvetica Now Display"/>
                  <a:sym typeface="Helvetica Now Display"/>
                </a:rPr>
                <a:t>nd/or Spec</a:t>
              </a:r>
              <a:r>
                <a:rPr lang="en-US" sz="1845" u="none">
                  <a:solidFill>
                    <a:srgbClr val="000000"/>
                  </a:solidFill>
                  <a:latin typeface="Helvetica Now Display"/>
                  <a:ea typeface="Helvetica Now Display"/>
                  <a:cs typeface="Helvetica Now Display"/>
                  <a:sym typeface="Helvetica Now Display"/>
                </a:rPr>
                <a:t>i</a:t>
              </a:r>
              <a:r>
                <a:rPr lang="en-US" sz="1845">
                  <a:solidFill>
                    <a:srgbClr val="000000"/>
                  </a:solidFill>
                  <a:latin typeface="Helvetica Now Display"/>
                  <a:ea typeface="Helvetica Now Display"/>
                  <a:cs typeface="Helvetica Now Display"/>
                  <a:sym typeface="Helvetica Now Display"/>
                </a:rPr>
                <a:t>al I</a:t>
              </a:r>
              <a:r>
                <a:rPr lang="en-US" sz="1845" u="none">
                  <a:solidFill>
                    <a:srgbClr val="000000"/>
                  </a:solidFill>
                  <a:latin typeface="Helvetica Now Display"/>
                  <a:ea typeface="Helvetica Now Display"/>
                  <a:cs typeface="Helvetica Now Display"/>
                  <a:sym typeface="Helvetica Now Display"/>
                </a:rPr>
                <a:t>n</a:t>
              </a:r>
              <a:r>
                <a:rPr lang="en-US" sz="1845">
                  <a:solidFill>
                    <a:srgbClr val="000000"/>
                  </a:solidFill>
                  <a:latin typeface="Helvetica Now Display"/>
                  <a:ea typeface="Helvetica Now Display"/>
                  <a:cs typeface="Helvetica Now Display"/>
                  <a:sym typeface="Helvetica Now Display"/>
                </a:rPr>
                <a:t>terest Group</a:t>
              </a:r>
            </a:p>
          </p:txBody>
        </p:sp>
        <p:sp>
          <p:nvSpPr>
            <p:cNvPr id="34" name="TextBox 34"/>
            <p:cNvSpPr txBox="1"/>
            <p:nvPr/>
          </p:nvSpPr>
          <p:spPr>
            <a:xfrm>
              <a:off x="7674243" y="1795988"/>
              <a:ext cx="2484496" cy="4666829"/>
            </a:xfrm>
            <a:prstGeom prst="rect">
              <a:avLst/>
            </a:prstGeom>
          </p:spPr>
          <p:txBody>
            <a:bodyPr lIns="0" tIns="0" rIns="0" bIns="0" rtlCol="0" anchor="t">
              <a:spAutoFit/>
            </a:bodyPr>
            <a:lstStyle/>
            <a:p>
              <a:pPr algn="ctr">
                <a:lnSpc>
                  <a:spcPts val="2583"/>
                </a:lnSpc>
              </a:pPr>
              <a:r>
                <a:rPr lang="en-US" sz="1845">
                  <a:solidFill>
                    <a:srgbClr val="000000"/>
                  </a:solidFill>
                  <a:latin typeface="Helvetica Now Display"/>
                  <a:ea typeface="Helvetica Now Display"/>
                  <a:cs typeface="Helvetica Now Display"/>
                  <a:sym typeface="Helvetica Now Display"/>
                </a:rPr>
                <a:t>The IVCA Advocacy Team then takes the opinion of the Regulatory </a:t>
              </a:r>
            </a:p>
            <a:p>
              <a:pPr algn="ctr">
                <a:lnSpc>
                  <a:spcPts val="2583"/>
                </a:lnSpc>
              </a:pPr>
              <a:r>
                <a:rPr lang="en-US" sz="1845">
                  <a:solidFill>
                    <a:srgbClr val="000000"/>
                  </a:solidFill>
                  <a:latin typeface="Helvetica Now Display"/>
                  <a:ea typeface="Helvetica Now Display"/>
                  <a:cs typeface="Helvetica Now Display"/>
                  <a:sym typeface="Helvetica Now Display"/>
                </a:rPr>
                <a:t>Affairs Council basis the </a:t>
              </a:r>
            </a:p>
            <a:p>
              <a:pPr algn="ctr">
                <a:lnSpc>
                  <a:spcPts val="2583"/>
                </a:lnSpc>
              </a:pPr>
              <a:r>
                <a:rPr lang="en-US" sz="1845">
                  <a:solidFill>
                    <a:srgbClr val="000000"/>
                  </a:solidFill>
                  <a:latin typeface="Helvetica Now Display"/>
                  <a:ea typeface="Helvetica Now Display"/>
                  <a:cs typeface="Helvetica Now Display"/>
                  <a:sym typeface="Helvetica Now Display"/>
                </a:rPr>
                <a:t>severity of the issue being </a:t>
              </a:r>
              <a:r>
                <a:rPr lang="en-US" sz="1845" u="none">
                  <a:solidFill>
                    <a:srgbClr val="000000"/>
                  </a:solidFill>
                  <a:latin typeface="Helvetica Now Display"/>
                  <a:ea typeface="Helvetica Now Display"/>
                  <a:cs typeface="Helvetica Now Display"/>
                  <a:sym typeface="Helvetica Now Display"/>
                </a:rPr>
                <a:t>a</a:t>
              </a:r>
              <a:r>
                <a:rPr lang="en-US" sz="1845">
                  <a:solidFill>
                    <a:srgbClr val="000000"/>
                  </a:solidFill>
                  <a:latin typeface="Helvetica Now Display"/>
                  <a:ea typeface="Helvetica Now Display"/>
                  <a:cs typeface="Helvetica Now Display"/>
                  <a:sym typeface="Helvetica Now Display"/>
                </a:rPr>
                <a:t>n </a:t>
              </a:r>
            </a:p>
            <a:p>
              <a:pPr algn="ctr">
                <a:lnSpc>
                  <a:spcPts val="2583"/>
                </a:lnSpc>
                <a:spcBef>
                  <a:spcPct val="0"/>
                </a:spcBef>
              </a:pPr>
              <a:r>
                <a:rPr lang="en-US" sz="1845">
                  <a:solidFill>
                    <a:srgbClr val="000000"/>
                  </a:solidFill>
                  <a:latin typeface="Helvetica Now Display"/>
                  <a:ea typeface="Helvetica Now Display"/>
                  <a:cs typeface="Helvetica Now Display"/>
                  <a:sym typeface="Helvetica Now Display"/>
                </a:rPr>
                <a:t>In</a:t>
              </a:r>
              <a:r>
                <a:rPr lang="en-US" sz="1845" u="none">
                  <a:solidFill>
                    <a:srgbClr val="000000"/>
                  </a:solidFill>
                  <a:latin typeface="Helvetica Now Display"/>
                  <a:ea typeface="Helvetica Now Display"/>
                  <a:cs typeface="Helvetica Now Display"/>
                  <a:sym typeface="Helvetica Now Display"/>
                </a:rPr>
                <a:t>d</a:t>
              </a:r>
              <a:r>
                <a:rPr lang="en-US" sz="1845">
                  <a:solidFill>
                    <a:srgbClr val="000000"/>
                  </a:solidFill>
                  <a:latin typeface="Helvetica Now Display"/>
                  <a:ea typeface="Helvetica Now Display"/>
                  <a:cs typeface="Helvetica Now Display"/>
                  <a:sym typeface="Helvetica Now Display"/>
                </a:rPr>
                <a:t>ustr</a:t>
              </a:r>
              <a:r>
                <a:rPr lang="en-US" sz="1845" u="none">
                  <a:solidFill>
                    <a:srgbClr val="000000"/>
                  </a:solidFill>
                  <a:latin typeface="Helvetica Now Display"/>
                  <a:ea typeface="Helvetica Now Display"/>
                  <a:cs typeface="Helvetica Now Display"/>
                  <a:sym typeface="Helvetica Now Display"/>
                </a:rPr>
                <a:t>y</a:t>
              </a:r>
              <a:r>
                <a:rPr lang="en-US" sz="1845">
                  <a:solidFill>
                    <a:srgbClr val="000000"/>
                  </a:solidFill>
                  <a:latin typeface="Helvetica Now Display"/>
                  <a:ea typeface="Helvetica Now Display"/>
                  <a:cs typeface="Helvetica Now Display"/>
                  <a:sym typeface="Helvetica Now Display"/>
                </a:rPr>
                <a:t> w</a:t>
              </a:r>
              <a:r>
                <a:rPr lang="en-US" sz="1845" u="none">
                  <a:solidFill>
                    <a:srgbClr val="000000"/>
                  </a:solidFill>
                  <a:latin typeface="Helvetica Now Display"/>
                  <a:ea typeface="Helvetica Now Display"/>
                  <a:cs typeface="Helvetica Now Display"/>
                  <a:sym typeface="Helvetica Now Display"/>
                </a:rPr>
                <a:t>i</a:t>
              </a:r>
              <a:r>
                <a:rPr lang="en-US" sz="1845">
                  <a:solidFill>
                    <a:srgbClr val="000000"/>
                  </a:solidFill>
                  <a:latin typeface="Helvetica Now Display"/>
                  <a:ea typeface="Helvetica Now Display"/>
                  <a:cs typeface="Helvetica Now Display"/>
                  <a:sym typeface="Helvetica Now Display"/>
                </a:rPr>
                <a:t>de </a:t>
              </a:r>
              <a:r>
                <a:rPr lang="en-US" sz="1845" u="none">
                  <a:solidFill>
                    <a:srgbClr val="000000"/>
                  </a:solidFill>
                  <a:latin typeface="Helvetica Now Display"/>
                  <a:ea typeface="Helvetica Now Display"/>
                  <a:cs typeface="Helvetica Now Display"/>
                  <a:sym typeface="Helvetica Now Display"/>
                </a:rPr>
                <a:t>i</a:t>
              </a:r>
              <a:r>
                <a:rPr lang="en-US" sz="1845">
                  <a:solidFill>
                    <a:srgbClr val="000000"/>
                  </a:solidFill>
                  <a:latin typeface="Helvetica Now Display"/>
                  <a:ea typeface="Helvetica Now Display"/>
                  <a:cs typeface="Helvetica Now Display"/>
                  <a:sym typeface="Helvetica Now Display"/>
                </a:rPr>
                <a:t>ssue</a:t>
              </a:r>
            </a:p>
          </p:txBody>
        </p:sp>
        <p:sp>
          <p:nvSpPr>
            <p:cNvPr id="35" name="TextBox 35"/>
            <p:cNvSpPr txBox="1"/>
            <p:nvPr/>
          </p:nvSpPr>
          <p:spPr>
            <a:xfrm>
              <a:off x="11071363" y="1795988"/>
              <a:ext cx="2883518" cy="3812148"/>
            </a:xfrm>
            <a:prstGeom prst="rect">
              <a:avLst/>
            </a:prstGeom>
          </p:spPr>
          <p:txBody>
            <a:bodyPr lIns="0" tIns="0" rIns="0" bIns="0" rtlCol="0" anchor="t">
              <a:spAutoFit/>
            </a:bodyPr>
            <a:lstStyle/>
            <a:p>
              <a:pPr algn="ctr">
                <a:lnSpc>
                  <a:spcPts val="2583"/>
                </a:lnSpc>
              </a:pPr>
              <a:r>
                <a:rPr lang="en-US" sz="1845">
                  <a:solidFill>
                    <a:srgbClr val="000000"/>
                  </a:solidFill>
                  <a:latin typeface="Helvetica Now Display"/>
                  <a:ea typeface="Helvetica Now Display"/>
                  <a:cs typeface="Helvetica Now Display"/>
                  <a:sym typeface="Helvetica Now Display"/>
                </a:rPr>
                <a:t>Creation of </a:t>
              </a:r>
            </a:p>
            <a:p>
              <a:pPr algn="ctr">
                <a:lnSpc>
                  <a:spcPts val="2583"/>
                </a:lnSpc>
              </a:pPr>
              <a:r>
                <a:rPr lang="en-US" sz="1845">
                  <a:solidFill>
                    <a:srgbClr val="000000"/>
                  </a:solidFill>
                  <a:latin typeface="Helvetica Now Display"/>
                  <a:ea typeface="Helvetica Now Display"/>
                  <a:cs typeface="Helvetica Now Display"/>
                  <a:sym typeface="Helvetica Now Display"/>
                </a:rPr>
                <a:t>white paper for </a:t>
              </a:r>
            </a:p>
            <a:p>
              <a:pPr algn="ctr">
                <a:lnSpc>
                  <a:spcPts val="2583"/>
                </a:lnSpc>
              </a:pPr>
              <a:r>
                <a:rPr lang="en-US" sz="1845">
                  <a:solidFill>
                    <a:srgbClr val="000000"/>
                  </a:solidFill>
                  <a:latin typeface="Helvetica Now Display"/>
                  <a:ea typeface="Helvetica Now Display"/>
                  <a:cs typeface="Helvetica Now Display"/>
                  <a:sym typeface="Helvetica Now Display"/>
                </a:rPr>
                <a:t>representation and </a:t>
              </a:r>
            </a:p>
            <a:p>
              <a:pPr algn="ctr">
                <a:lnSpc>
                  <a:spcPts val="2583"/>
                </a:lnSpc>
              </a:pPr>
              <a:r>
                <a:rPr lang="en-US" sz="1845">
                  <a:solidFill>
                    <a:srgbClr val="000000"/>
                  </a:solidFill>
                  <a:latin typeface="Helvetica Now Display"/>
                  <a:ea typeface="Helvetica Now Display"/>
                  <a:cs typeface="Helvetica Now Display"/>
                  <a:sym typeface="Helvetica Now Display"/>
                </a:rPr>
                <a:t>identification of regulatory stakeholders for subsequent submissions </a:t>
              </a:r>
            </a:p>
            <a:p>
              <a:pPr algn="ctr">
                <a:lnSpc>
                  <a:spcPts val="2583"/>
                </a:lnSpc>
                <a:spcBef>
                  <a:spcPct val="0"/>
                </a:spcBef>
              </a:pPr>
              <a:r>
                <a:rPr lang="en-US" sz="1845" u="none">
                  <a:solidFill>
                    <a:srgbClr val="000000"/>
                  </a:solidFill>
                  <a:latin typeface="Helvetica Now Display"/>
                  <a:ea typeface="Helvetica Now Display"/>
                  <a:cs typeface="Helvetica Now Display"/>
                  <a:sym typeface="Helvetica Now Display"/>
                </a:rPr>
                <a:t>a</a:t>
              </a:r>
              <a:r>
                <a:rPr lang="en-US" sz="1845">
                  <a:solidFill>
                    <a:srgbClr val="000000"/>
                  </a:solidFill>
                  <a:latin typeface="Helvetica Now Display"/>
                  <a:ea typeface="Helvetica Now Display"/>
                  <a:cs typeface="Helvetica Now Display"/>
                  <a:sym typeface="Helvetica Now Display"/>
                </a:rPr>
                <a:t>n</a:t>
              </a:r>
              <a:r>
                <a:rPr lang="en-US" sz="1845" u="none">
                  <a:solidFill>
                    <a:srgbClr val="000000"/>
                  </a:solidFill>
                  <a:latin typeface="Helvetica Now Display"/>
                  <a:ea typeface="Helvetica Now Display"/>
                  <a:cs typeface="Helvetica Now Display"/>
                  <a:sym typeface="Helvetica Now Display"/>
                </a:rPr>
                <a:t>d</a:t>
              </a:r>
              <a:r>
                <a:rPr lang="en-US" sz="1845">
                  <a:solidFill>
                    <a:srgbClr val="000000"/>
                  </a:solidFill>
                  <a:latin typeface="Helvetica Now Display"/>
                  <a:ea typeface="Helvetica Now Display"/>
                  <a:cs typeface="Helvetica Now Display"/>
                  <a:sym typeface="Helvetica Now Display"/>
                </a:rPr>
                <a:t> meet</a:t>
              </a:r>
              <a:r>
                <a:rPr lang="en-US" sz="1845" u="none">
                  <a:solidFill>
                    <a:srgbClr val="000000"/>
                  </a:solidFill>
                  <a:latin typeface="Helvetica Now Display"/>
                  <a:ea typeface="Helvetica Now Display"/>
                  <a:cs typeface="Helvetica Now Display"/>
                  <a:sym typeface="Helvetica Now Display"/>
                </a:rPr>
                <a:t>ing</a:t>
              </a:r>
              <a:r>
                <a:rPr lang="en-US" sz="1845">
                  <a:solidFill>
                    <a:srgbClr val="000000"/>
                  </a:solidFill>
                  <a:latin typeface="Helvetica Now Display"/>
                  <a:ea typeface="Helvetica Now Display"/>
                  <a:cs typeface="Helvetica Now Display"/>
                  <a:sym typeface="Helvetica Now Display"/>
                </a:rPr>
                <a:t>s</a:t>
              </a:r>
            </a:p>
          </p:txBody>
        </p:sp>
        <p:sp>
          <p:nvSpPr>
            <p:cNvPr id="36" name="TextBox 36"/>
            <p:cNvSpPr txBox="1"/>
            <p:nvPr/>
          </p:nvSpPr>
          <p:spPr>
            <a:xfrm>
              <a:off x="14746610" y="1490491"/>
              <a:ext cx="2487996" cy="5317011"/>
            </a:xfrm>
            <a:prstGeom prst="rect">
              <a:avLst/>
            </a:prstGeom>
          </p:spPr>
          <p:txBody>
            <a:bodyPr wrap="square" lIns="0" tIns="0" rIns="0" bIns="0" rtlCol="0" anchor="t">
              <a:spAutoFit/>
            </a:bodyPr>
            <a:lstStyle/>
            <a:p>
              <a:pPr algn="ctr">
                <a:lnSpc>
                  <a:spcPts val="2583"/>
                </a:lnSpc>
                <a:spcBef>
                  <a:spcPct val="0"/>
                </a:spcBef>
              </a:pPr>
              <a:r>
                <a:rPr lang="en-IN" sz="2000" dirty="0"/>
                <a:t>Stakeholder meetings are conducted to highlight the adverse industry impact of the issue, with support from IVCA’s Councils, SIGs, Members, and Knowledge Partners.</a:t>
              </a:r>
              <a:endParaRPr lang="en-US" sz="1845" u="none" dirty="0">
                <a:solidFill>
                  <a:srgbClr val="000000"/>
                </a:solidFill>
                <a:latin typeface="Helvetica Now Display"/>
                <a:ea typeface="Helvetica Now Display"/>
                <a:cs typeface="Helvetica Now Display"/>
                <a:sym typeface="Helvetica Now Display"/>
              </a:endParaRPr>
            </a:p>
          </p:txBody>
        </p:sp>
        <p:sp>
          <p:nvSpPr>
            <p:cNvPr id="37" name="TextBox 37"/>
            <p:cNvSpPr txBox="1"/>
            <p:nvPr/>
          </p:nvSpPr>
          <p:spPr>
            <a:xfrm>
              <a:off x="18164529" y="1795988"/>
              <a:ext cx="2609191" cy="3532420"/>
            </a:xfrm>
            <a:prstGeom prst="rect">
              <a:avLst/>
            </a:prstGeom>
          </p:spPr>
          <p:txBody>
            <a:bodyPr lIns="0" tIns="0" rIns="0" bIns="0" rtlCol="0" anchor="t">
              <a:spAutoFit/>
            </a:bodyPr>
            <a:lstStyle/>
            <a:p>
              <a:pPr algn="ctr">
                <a:lnSpc>
                  <a:spcPts val="2583"/>
                </a:lnSpc>
              </a:pPr>
              <a:r>
                <a:rPr lang="en-US" sz="1845" dirty="0">
                  <a:solidFill>
                    <a:srgbClr val="000000"/>
                  </a:solidFill>
                  <a:latin typeface="Helvetica Now Display"/>
                  <a:ea typeface="Helvetica Now Display"/>
                  <a:cs typeface="Helvetica Now Display"/>
                  <a:sym typeface="Helvetica Now Display"/>
                </a:rPr>
                <a:t>Updates </a:t>
              </a:r>
            </a:p>
            <a:p>
              <a:pPr algn="ctr">
                <a:lnSpc>
                  <a:spcPts val="2583"/>
                </a:lnSpc>
                <a:spcBef>
                  <a:spcPct val="0"/>
                </a:spcBef>
              </a:pPr>
              <a:r>
                <a:rPr lang="en-US" sz="1845" dirty="0">
                  <a:solidFill>
                    <a:srgbClr val="000000"/>
                  </a:solidFill>
                  <a:latin typeface="Helvetica Now Display"/>
                  <a:ea typeface="Helvetica Now Display"/>
                  <a:cs typeface="Helvetica Now Display"/>
                  <a:sym typeface="Helvetica Now Display"/>
                </a:rPr>
                <a:t>added to the Doc send repository and same shared via </a:t>
              </a:r>
              <a:r>
                <a:rPr lang="en-US" sz="1845" b="1" dirty="0">
                  <a:solidFill>
                    <a:srgbClr val="000000"/>
                  </a:solidFill>
                  <a:latin typeface="Helvetica Now Display"/>
                  <a:ea typeface="Helvetica Now Display"/>
                  <a:cs typeface="Helvetica Now Display"/>
                  <a:sym typeface="Helvetica Now Display"/>
                </a:rPr>
                <a:t>newsletter, Capital call,</a:t>
              </a:r>
              <a:r>
                <a:rPr lang="en-US" sz="1845" dirty="0">
                  <a:solidFill>
                    <a:srgbClr val="000000"/>
                  </a:solidFill>
                  <a:latin typeface="Helvetica Now Display"/>
                  <a:ea typeface="Helvetica Now Display"/>
                  <a:cs typeface="Helvetica Now Display"/>
                  <a:sym typeface="Helvetica Now Display"/>
                </a:rPr>
                <a:t> </a:t>
              </a:r>
              <a:r>
                <a:rPr lang="en-US" sz="1845" b="1" dirty="0">
                  <a:solidFill>
                    <a:srgbClr val="000000"/>
                  </a:solidFill>
                  <a:latin typeface="Helvetica Now Display"/>
                  <a:ea typeface="Helvetica Now Display"/>
                  <a:cs typeface="Helvetica Now Display"/>
                  <a:sym typeface="Helvetica Now Display"/>
                </a:rPr>
                <a:t>WA gr</a:t>
              </a:r>
              <a:r>
                <a:rPr lang="en-US" sz="1845" b="1" u="none" dirty="0">
                  <a:solidFill>
                    <a:srgbClr val="000000"/>
                  </a:solidFill>
                  <a:latin typeface="Helvetica Now Display"/>
                  <a:ea typeface="Helvetica Now Display"/>
                  <a:cs typeface="Helvetica Now Display"/>
                  <a:sym typeface="Helvetica Now Display"/>
                </a:rPr>
                <a:t>o</a:t>
              </a:r>
              <a:r>
                <a:rPr lang="en-US" sz="1845" b="1" dirty="0">
                  <a:solidFill>
                    <a:srgbClr val="000000"/>
                  </a:solidFill>
                  <a:latin typeface="Helvetica Now Display"/>
                  <a:ea typeface="Helvetica Now Display"/>
                  <a:cs typeface="Helvetica Now Display"/>
                  <a:sym typeface="Helvetica Now Display"/>
                </a:rPr>
                <a:t>up </a:t>
              </a:r>
              <a:r>
                <a:rPr lang="en-US" sz="1845" dirty="0">
                  <a:solidFill>
                    <a:srgbClr val="000000"/>
                  </a:solidFill>
                  <a:latin typeface="Helvetica Now Display"/>
                  <a:ea typeface="Helvetica Now Display"/>
                  <a:cs typeface="Helvetica Now Display"/>
                  <a:sym typeface="Helvetica Now Display"/>
                </a:rPr>
                <a:t>and webinars</a:t>
              </a:r>
            </a:p>
          </p:txBody>
        </p:sp>
      </p:grpSp>
      <p:sp>
        <p:nvSpPr>
          <p:cNvPr id="38" name="TextBox 38"/>
          <p:cNvSpPr txBox="1"/>
          <p:nvPr/>
        </p:nvSpPr>
        <p:spPr>
          <a:xfrm>
            <a:off x="790604" y="740373"/>
            <a:ext cx="5417639" cy="623009"/>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Helvetica Now Display Bold"/>
                <a:ea typeface="Helvetica Now Display Bold"/>
                <a:cs typeface="Helvetica Now Display Bold"/>
                <a:sym typeface="Helvetica Now Display Bold"/>
              </a:rPr>
              <a:t>ADVOCACY PROCESS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
        <p:cNvGrpSpPr/>
        <p:nvPr/>
      </p:nvGrpSpPr>
      <p:grpSpPr>
        <a:xfrm>
          <a:off x="0" y="0"/>
          <a:ext cx="0" cy="0"/>
          <a:chOff x="0" y="0"/>
          <a:chExt cx="0" cy="0"/>
        </a:xfrm>
      </p:grpSpPr>
      <p:sp>
        <p:nvSpPr>
          <p:cNvPr id="2" name="Freeform 2"/>
          <p:cNvSpPr/>
          <p:nvPr/>
        </p:nvSpPr>
        <p:spPr>
          <a:xfrm>
            <a:off x="-292927" y="-298871"/>
            <a:ext cx="19170598" cy="12724485"/>
          </a:xfrm>
          <a:custGeom>
            <a:avLst/>
            <a:gdLst/>
            <a:ahLst/>
            <a:cxnLst/>
            <a:rect l="l" t="t" r="r" b="b"/>
            <a:pathLst>
              <a:path w="19170598" h="12724485">
                <a:moveTo>
                  <a:pt x="0" y="0"/>
                </a:moveTo>
                <a:lnTo>
                  <a:pt x="19170599" y="0"/>
                </a:lnTo>
                <a:lnTo>
                  <a:pt x="19170599" y="12724485"/>
                </a:lnTo>
                <a:lnTo>
                  <a:pt x="0" y="12724485"/>
                </a:lnTo>
                <a:lnTo>
                  <a:pt x="0" y="0"/>
                </a:lnTo>
                <a:close/>
              </a:path>
            </a:pathLst>
          </a:custGeom>
          <a:blipFill>
            <a:blip r:embed="rId2">
              <a:alphaModFix amt="12000"/>
            </a:blip>
            <a:stretch>
              <a:fillRect/>
            </a:stretch>
          </a:blipFill>
        </p:spPr>
        <p:txBody>
          <a:bodyPr/>
          <a:lstStyle/>
          <a:p>
            <a:endParaRPr lang="en-US"/>
          </a:p>
        </p:txBody>
      </p:sp>
      <p:sp>
        <p:nvSpPr>
          <p:cNvPr id="3" name="Freeform 3"/>
          <p:cNvSpPr/>
          <p:nvPr/>
        </p:nvSpPr>
        <p:spPr>
          <a:xfrm flipH="1">
            <a:off x="13283097" y="7084743"/>
            <a:ext cx="5970247" cy="3641851"/>
          </a:xfrm>
          <a:custGeom>
            <a:avLst/>
            <a:gdLst/>
            <a:ahLst/>
            <a:cxnLst/>
            <a:rect l="l" t="t" r="r" b="b"/>
            <a:pathLst>
              <a:path w="5970247" h="3641851">
                <a:moveTo>
                  <a:pt x="5970247" y="0"/>
                </a:moveTo>
                <a:lnTo>
                  <a:pt x="0" y="0"/>
                </a:lnTo>
                <a:lnTo>
                  <a:pt x="0" y="3641851"/>
                </a:lnTo>
                <a:lnTo>
                  <a:pt x="5970247" y="3641851"/>
                </a:lnTo>
                <a:lnTo>
                  <a:pt x="5970247" y="0"/>
                </a:lnTo>
                <a:close/>
              </a:path>
            </a:pathLst>
          </a:custGeom>
          <a:blipFill>
            <a:blip r:embed="rId3">
              <a:alphaModFix amt="4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376148" y="1496472"/>
            <a:ext cx="7496761" cy="8040801"/>
            <a:chOff x="0" y="0"/>
            <a:chExt cx="9995681" cy="10721068"/>
          </a:xfrm>
        </p:grpSpPr>
        <p:grpSp>
          <p:nvGrpSpPr>
            <p:cNvPr id="5" name="Group 5"/>
            <p:cNvGrpSpPr/>
            <p:nvPr/>
          </p:nvGrpSpPr>
          <p:grpSpPr>
            <a:xfrm>
              <a:off x="423696" y="413652"/>
              <a:ext cx="9571985" cy="10307416"/>
              <a:chOff x="0" y="0"/>
              <a:chExt cx="1774827" cy="1911190"/>
            </a:xfrm>
          </p:grpSpPr>
          <p:sp>
            <p:nvSpPr>
              <p:cNvPr id="6" name="Freeform 6"/>
              <p:cNvSpPr/>
              <p:nvPr/>
            </p:nvSpPr>
            <p:spPr>
              <a:xfrm>
                <a:off x="0" y="0"/>
                <a:ext cx="1774827" cy="1911190"/>
              </a:xfrm>
              <a:custGeom>
                <a:avLst/>
                <a:gdLst/>
                <a:ahLst/>
                <a:cxnLst/>
                <a:rect l="l" t="t" r="r" b="b"/>
                <a:pathLst>
                  <a:path w="1774827" h="1911190">
                    <a:moveTo>
                      <a:pt x="0" y="0"/>
                    </a:moveTo>
                    <a:lnTo>
                      <a:pt x="1774827" y="0"/>
                    </a:lnTo>
                    <a:lnTo>
                      <a:pt x="1774827" y="1911190"/>
                    </a:lnTo>
                    <a:lnTo>
                      <a:pt x="0" y="1911190"/>
                    </a:lnTo>
                    <a:close/>
                  </a:path>
                </a:pathLst>
              </a:custGeom>
              <a:solidFill>
                <a:srgbClr val="002060"/>
              </a:solidFill>
            </p:spPr>
            <p:txBody>
              <a:bodyPr/>
              <a:lstStyle/>
              <a:p>
                <a:endParaRPr lang="en-US"/>
              </a:p>
            </p:txBody>
          </p:sp>
          <p:sp>
            <p:nvSpPr>
              <p:cNvPr id="7" name="TextBox 7"/>
              <p:cNvSpPr txBox="1"/>
              <p:nvPr/>
            </p:nvSpPr>
            <p:spPr>
              <a:xfrm>
                <a:off x="0" y="-19050"/>
                <a:ext cx="1774827" cy="1930240"/>
              </a:xfrm>
              <a:prstGeom prst="rect">
                <a:avLst/>
              </a:prstGeom>
            </p:spPr>
            <p:txBody>
              <a:bodyPr lIns="50800" tIns="50800" rIns="50800" bIns="50800" rtlCol="0" anchor="ctr"/>
              <a:lstStyle/>
              <a:p>
                <a:pPr algn="ctr">
                  <a:lnSpc>
                    <a:spcPts val="1959"/>
                  </a:lnSpc>
                </a:pPr>
                <a:endParaRPr/>
              </a:p>
            </p:txBody>
          </p:sp>
        </p:grpSp>
        <p:sp>
          <p:nvSpPr>
            <p:cNvPr id="8" name="Freeform 8"/>
            <p:cNvSpPr/>
            <p:nvPr/>
          </p:nvSpPr>
          <p:spPr>
            <a:xfrm>
              <a:off x="0" y="0"/>
              <a:ext cx="9913789" cy="10609586"/>
            </a:xfrm>
            <a:custGeom>
              <a:avLst/>
              <a:gdLst/>
              <a:ahLst/>
              <a:cxnLst/>
              <a:rect l="l" t="t" r="r" b="b"/>
              <a:pathLst>
                <a:path w="9913789" h="10609586">
                  <a:moveTo>
                    <a:pt x="0" y="0"/>
                  </a:moveTo>
                  <a:lnTo>
                    <a:pt x="9913789" y="0"/>
                  </a:lnTo>
                  <a:lnTo>
                    <a:pt x="9913789" y="10609586"/>
                  </a:lnTo>
                  <a:lnTo>
                    <a:pt x="0" y="10609586"/>
                  </a:lnTo>
                  <a:lnTo>
                    <a:pt x="0" y="0"/>
                  </a:lnTo>
                  <a:close/>
                </a:path>
              </a:pathLst>
            </a:custGeom>
            <a:blipFill>
              <a:blip r:embed="rId5"/>
              <a:stretch>
                <a:fillRect t="-3606" b="-3606"/>
              </a:stretch>
            </a:blipFill>
          </p:spPr>
          <p:txBody>
            <a:bodyPr/>
            <a:lstStyle/>
            <a:p>
              <a:endParaRPr lang="en-US"/>
            </a:p>
          </p:txBody>
        </p:sp>
      </p:grpSp>
      <p:sp>
        <p:nvSpPr>
          <p:cNvPr id="9" name="Freeform 9"/>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790604" y="740373"/>
            <a:ext cx="10997356" cy="623009"/>
          </a:xfrm>
          <a:prstGeom prst="rect">
            <a:avLst/>
          </a:prstGeom>
        </p:spPr>
        <p:txBody>
          <a:bodyPr lIns="0" tIns="0" rIns="0" bIns="0" rtlCol="0" anchor="t">
            <a:spAutoFit/>
          </a:bodyPr>
          <a:lstStyle/>
          <a:p>
            <a:pPr algn="l">
              <a:lnSpc>
                <a:spcPts val="5040"/>
              </a:lnSpc>
              <a:spcBef>
                <a:spcPct val="0"/>
              </a:spcBef>
            </a:pPr>
            <a:r>
              <a:rPr lang="en-US" sz="3600" b="1">
                <a:solidFill>
                  <a:srgbClr val="FFFFFF"/>
                </a:solidFill>
                <a:latin typeface="Helvetica Now Display Bold"/>
                <a:ea typeface="Helvetica Now Display Bold"/>
                <a:cs typeface="Helvetica Now Display Bold"/>
                <a:sym typeface="Helvetica Now Display Bold"/>
              </a:rPr>
              <a:t>ADVOCACY WEBPAGE</a:t>
            </a:r>
          </a:p>
        </p:txBody>
      </p:sp>
      <p:sp>
        <p:nvSpPr>
          <p:cNvPr id="11" name="TextBox 11"/>
          <p:cNvSpPr txBox="1"/>
          <p:nvPr/>
        </p:nvSpPr>
        <p:spPr>
          <a:xfrm>
            <a:off x="790604" y="2080513"/>
            <a:ext cx="7657438" cy="5425624"/>
          </a:xfrm>
          <a:prstGeom prst="rect">
            <a:avLst/>
          </a:prstGeom>
        </p:spPr>
        <p:txBody>
          <a:bodyPr lIns="0" tIns="0" rIns="0" bIns="0" rtlCol="0" anchor="t">
            <a:spAutoFit/>
          </a:bodyPr>
          <a:lstStyle/>
          <a:p>
            <a:pPr algn="l">
              <a:lnSpc>
                <a:spcPts val="3919"/>
              </a:lnSpc>
            </a:pPr>
            <a:r>
              <a:rPr lang="en-US" sz="2799">
                <a:solidFill>
                  <a:srgbClr val="FFFFFF"/>
                </a:solidFill>
                <a:latin typeface="Helvetica Now Display"/>
                <a:ea typeface="Helvetica Now Display"/>
                <a:cs typeface="Helvetica Now Display"/>
                <a:sym typeface="Helvetica Now Display"/>
              </a:rPr>
              <a:t>As part of wider communication with members of IVCA, we have a dedicated webpage on the IVCA website.</a:t>
            </a:r>
          </a:p>
          <a:p>
            <a:pPr algn="l">
              <a:lnSpc>
                <a:spcPts val="3919"/>
              </a:lnSpc>
            </a:pPr>
            <a:endParaRPr lang="en-US" sz="2799">
              <a:solidFill>
                <a:srgbClr val="FFFFFF"/>
              </a:solidFill>
              <a:latin typeface="Helvetica Now Display"/>
              <a:ea typeface="Helvetica Now Display"/>
              <a:cs typeface="Helvetica Now Display"/>
              <a:sym typeface="Helvetica Now Display"/>
            </a:endParaRPr>
          </a:p>
          <a:p>
            <a:pPr algn="l">
              <a:lnSpc>
                <a:spcPts val="3919"/>
              </a:lnSpc>
            </a:pPr>
            <a:r>
              <a:rPr lang="en-US" sz="2799">
                <a:solidFill>
                  <a:srgbClr val="FFFFFF"/>
                </a:solidFill>
                <a:latin typeface="Helvetica Now Display"/>
                <a:ea typeface="Helvetica Now Display"/>
                <a:cs typeface="Helvetica Now Display"/>
                <a:sym typeface="Helvetica Now Display"/>
              </a:rPr>
              <a:t>Important updates specific to regulators are shared</a:t>
            </a:r>
          </a:p>
          <a:p>
            <a:pPr algn="l">
              <a:lnSpc>
                <a:spcPts val="3919"/>
              </a:lnSpc>
            </a:pPr>
            <a:endParaRPr lang="en-US" sz="2799">
              <a:solidFill>
                <a:srgbClr val="FFFFFF"/>
              </a:solidFill>
              <a:latin typeface="Helvetica Now Display"/>
              <a:ea typeface="Helvetica Now Display"/>
              <a:cs typeface="Helvetica Now Display"/>
              <a:sym typeface="Helvetica Now Display"/>
            </a:endParaRPr>
          </a:p>
          <a:p>
            <a:pPr algn="l">
              <a:lnSpc>
                <a:spcPts val="3919"/>
              </a:lnSpc>
              <a:spcBef>
                <a:spcPct val="0"/>
              </a:spcBef>
            </a:pPr>
            <a:r>
              <a:rPr lang="en-US" sz="2799">
                <a:solidFill>
                  <a:srgbClr val="FFFFFF"/>
                </a:solidFill>
                <a:latin typeface="Helvetica Now Display"/>
                <a:ea typeface="Helvetica Now Display"/>
                <a:cs typeface="Helvetica Now Display"/>
                <a:sym typeface="Helvetica Now Display"/>
              </a:rPr>
              <a:t>Member exclusive content is in the Doc send link which is a repository of representations IVCA has made over the last few years to the government bodies:</a:t>
            </a:r>
          </a:p>
        </p:txBody>
      </p:sp>
      <p:sp>
        <p:nvSpPr>
          <p:cNvPr id="12" name="TextBox 12"/>
          <p:cNvSpPr txBox="1"/>
          <p:nvPr/>
        </p:nvSpPr>
        <p:spPr>
          <a:xfrm>
            <a:off x="790604" y="8234871"/>
            <a:ext cx="7296486" cy="445828"/>
          </a:xfrm>
          <a:prstGeom prst="rect">
            <a:avLst/>
          </a:prstGeom>
        </p:spPr>
        <p:txBody>
          <a:bodyPr lIns="0" tIns="0" rIns="0" bIns="0" rtlCol="0" anchor="t">
            <a:spAutoFit/>
          </a:bodyPr>
          <a:lstStyle/>
          <a:p>
            <a:pPr algn="l">
              <a:lnSpc>
                <a:spcPts val="3919"/>
              </a:lnSpc>
              <a:spcBef>
                <a:spcPct val="0"/>
              </a:spcBef>
            </a:pPr>
            <a:r>
              <a:rPr lang="en-US" sz="2000" u="sng" dirty="0">
                <a:solidFill>
                  <a:schemeClr val="bg1"/>
                </a:solidFill>
                <a:latin typeface="Helvetica Now Display"/>
                <a:ea typeface="Helvetica Now Display"/>
                <a:cs typeface="Helvetica Now Display"/>
                <a:sym typeface="Helvetica Now Display"/>
                <a:hlinkClick r:id="rId7" tooltip="https://docsend.com/view/s/rhuijikq799nwt6x">
                  <a:extLst>
                    <a:ext uri="{A12FA001-AC4F-418D-AE19-62706E023703}">
                      <ahyp:hlinkClr xmlns:ahyp="http://schemas.microsoft.com/office/drawing/2018/hyperlinkcolor" val="tx"/>
                    </a:ext>
                  </a:extLst>
                </a:hlinkClick>
              </a:rPr>
              <a:t>https://docsend.com/view/s/rhuijikq799nwt6x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30938" y="889374"/>
            <a:ext cx="19587997" cy="953306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3">
              <a:alphaModFix amt="53000"/>
            </a:blip>
            <a:stretch>
              <a:fillRect l="-8459" r="-8459"/>
            </a:stretch>
          </a:blipFill>
        </p:spPr>
        <p:txBody>
          <a:bodyPr/>
          <a:lstStyle/>
          <a:p>
            <a:endParaRPr lang="en-US"/>
          </a:p>
        </p:txBody>
      </p:sp>
      <p:sp>
        <p:nvSpPr>
          <p:cNvPr id="4" name="Freeform 4"/>
          <p:cNvSpPr/>
          <p:nvPr/>
        </p:nvSpPr>
        <p:spPr>
          <a:xfrm>
            <a:off x="-516173" y="545079"/>
            <a:ext cx="19587997" cy="2685421"/>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5" name="Freeform 5"/>
          <p:cNvSpPr/>
          <p:nvPr/>
        </p:nvSpPr>
        <p:spPr>
          <a:xfrm>
            <a:off x="-810016" y="366321"/>
            <a:ext cx="19587997" cy="2685421"/>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26" name="Freeform 26"/>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4"/>
            <a:stretch>
              <a:fillRect r="-8"/>
            </a:stretch>
          </a:blipFill>
        </p:spPr>
        <p:txBody>
          <a:bodyPr/>
          <a:lstStyle/>
          <a:p>
            <a:endParaRPr lang="en-US"/>
          </a:p>
        </p:txBody>
      </p:sp>
      <p:grpSp>
        <p:nvGrpSpPr>
          <p:cNvPr id="27" name="Group 27"/>
          <p:cNvGrpSpPr/>
          <p:nvPr/>
        </p:nvGrpSpPr>
        <p:grpSpPr>
          <a:xfrm>
            <a:off x="599602" y="956153"/>
            <a:ext cx="7167331" cy="8964526"/>
            <a:chOff x="0" y="-241101"/>
            <a:chExt cx="9556441" cy="11952701"/>
          </a:xfrm>
        </p:grpSpPr>
        <p:grpSp>
          <p:nvGrpSpPr>
            <p:cNvPr id="28" name="Group 28"/>
            <p:cNvGrpSpPr/>
            <p:nvPr/>
          </p:nvGrpSpPr>
          <p:grpSpPr>
            <a:xfrm>
              <a:off x="0" y="-241101"/>
              <a:ext cx="9556441" cy="11952701"/>
              <a:chOff x="0" y="-47625"/>
              <a:chExt cx="1887692" cy="2361028"/>
            </a:xfrm>
          </p:grpSpPr>
          <p:sp>
            <p:nvSpPr>
              <p:cNvPr id="29" name="Freeform 29"/>
              <p:cNvSpPr/>
              <p:nvPr/>
            </p:nvSpPr>
            <p:spPr>
              <a:xfrm>
                <a:off x="0" y="0"/>
                <a:ext cx="1865174" cy="2313403"/>
              </a:xfrm>
              <a:custGeom>
                <a:avLst/>
                <a:gdLst/>
                <a:ahLst/>
                <a:cxnLst/>
                <a:rect l="l" t="t" r="r" b="b"/>
                <a:pathLst>
                  <a:path w="1887692" h="1291582">
                    <a:moveTo>
                      <a:pt x="17283" y="0"/>
                    </a:moveTo>
                    <a:lnTo>
                      <a:pt x="1870409" y="0"/>
                    </a:lnTo>
                    <a:cubicBezTo>
                      <a:pt x="1874993" y="0"/>
                      <a:pt x="1879389" y="1821"/>
                      <a:pt x="1882630" y="5062"/>
                    </a:cubicBezTo>
                    <a:cubicBezTo>
                      <a:pt x="1885871" y="8303"/>
                      <a:pt x="1887692" y="12699"/>
                      <a:pt x="1887692" y="17283"/>
                    </a:cubicBezTo>
                    <a:lnTo>
                      <a:pt x="1887692" y="1274299"/>
                    </a:lnTo>
                    <a:cubicBezTo>
                      <a:pt x="1887692" y="1278883"/>
                      <a:pt x="1885871" y="1283279"/>
                      <a:pt x="1882630" y="1286520"/>
                    </a:cubicBezTo>
                    <a:cubicBezTo>
                      <a:pt x="1879389" y="1289761"/>
                      <a:pt x="1874993" y="1291582"/>
                      <a:pt x="1870409" y="1291582"/>
                    </a:cubicBezTo>
                    <a:lnTo>
                      <a:pt x="17283" y="1291582"/>
                    </a:lnTo>
                    <a:cubicBezTo>
                      <a:pt x="12699" y="1291582"/>
                      <a:pt x="8303" y="1289761"/>
                      <a:pt x="5062" y="1286520"/>
                    </a:cubicBezTo>
                    <a:cubicBezTo>
                      <a:pt x="1821" y="1283279"/>
                      <a:pt x="0" y="1278883"/>
                      <a:pt x="0" y="1274299"/>
                    </a:cubicBezTo>
                    <a:lnTo>
                      <a:pt x="0" y="17283"/>
                    </a:lnTo>
                    <a:cubicBezTo>
                      <a:pt x="0" y="12699"/>
                      <a:pt x="1821" y="8303"/>
                      <a:pt x="5062" y="5062"/>
                    </a:cubicBezTo>
                    <a:cubicBezTo>
                      <a:pt x="8303" y="1821"/>
                      <a:pt x="12699" y="0"/>
                      <a:pt x="17283" y="0"/>
                    </a:cubicBezTo>
                    <a:close/>
                  </a:path>
                </a:pathLst>
              </a:custGeom>
              <a:solidFill>
                <a:srgbClr val="002060"/>
              </a:solidFill>
            </p:spPr>
            <p:txBody>
              <a:bodyPr/>
              <a:lstStyle/>
              <a:p>
                <a:endParaRPr lang="en-US"/>
              </a:p>
            </p:txBody>
          </p:sp>
          <p:sp>
            <p:nvSpPr>
              <p:cNvPr id="30" name="TextBox 30"/>
              <p:cNvSpPr txBox="1"/>
              <p:nvPr/>
            </p:nvSpPr>
            <p:spPr>
              <a:xfrm>
                <a:off x="0" y="-47625"/>
                <a:ext cx="1887692" cy="1339207"/>
              </a:xfrm>
              <a:prstGeom prst="rect">
                <a:avLst/>
              </a:prstGeom>
            </p:spPr>
            <p:txBody>
              <a:bodyPr lIns="50800" tIns="50800" rIns="50800" bIns="50800" rtlCol="0" anchor="ctr"/>
              <a:lstStyle/>
              <a:p>
                <a:pPr algn="ctr">
                  <a:lnSpc>
                    <a:spcPts val="2520"/>
                  </a:lnSpc>
                </a:pPr>
                <a:endParaRPr/>
              </a:p>
            </p:txBody>
          </p:sp>
        </p:grpSp>
        <p:grpSp>
          <p:nvGrpSpPr>
            <p:cNvPr id="31" name="Group 31"/>
            <p:cNvGrpSpPr/>
            <p:nvPr/>
          </p:nvGrpSpPr>
          <p:grpSpPr>
            <a:xfrm>
              <a:off x="336558" y="998799"/>
              <a:ext cx="8883325" cy="10450611"/>
              <a:chOff x="0" y="-19050"/>
              <a:chExt cx="8745768" cy="10288784"/>
            </a:xfrm>
          </p:grpSpPr>
          <p:sp>
            <p:nvSpPr>
              <p:cNvPr id="32" name="Freeform 32"/>
              <p:cNvSpPr/>
              <p:nvPr/>
            </p:nvSpPr>
            <p:spPr>
              <a:xfrm>
                <a:off x="0" y="0"/>
                <a:ext cx="8745768" cy="5165214"/>
              </a:xfrm>
              <a:custGeom>
                <a:avLst/>
                <a:gdLst/>
                <a:ahLst/>
                <a:cxnLst/>
                <a:rect l="l" t="t" r="r" b="b"/>
                <a:pathLst>
                  <a:path w="8745768" h="5165214">
                    <a:moveTo>
                      <a:pt x="0" y="0"/>
                    </a:moveTo>
                    <a:lnTo>
                      <a:pt x="8745768" y="0"/>
                    </a:lnTo>
                    <a:lnTo>
                      <a:pt x="8745768" y="5165214"/>
                    </a:lnTo>
                    <a:lnTo>
                      <a:pt x="0" y="5165214"/>
                    </a:lnTo>
                    <a:close/>
                  </a:path>
                </a:pathLst>
              </a:custGeom>
              <a:solidFill>
                <a:srgbClr val="000000">
                  <a:alpha val="0"/>
                </a:srgbClr>
              </a:solidFill>
            </p:spPr>
            <p:txBody>
              <a:bodyPr/>
              <a:lstStyle/>
              <a:p>
                <a:endParaRPr lang="en-US"/>
              </a:p>
            </p:txBody>
          </p:sp>
          <p:sp>
            <p:nvSpPr>
              <p:cNvPr id="33" name="TextBox 33"/>
              <p:cNvSpPr txBox="1"/>
              <p:nvPr/>
            </p:nvSpPr>
            <p:spPr>
              <a:xfrm>
                <a:off x="0" y="-19050"/>
                <a:ext cx="8745768" cy="10288784"/>
              </a:xfrm>
              <a:prstGeom prst="rect">
                <a:avLst/>
              </a:prstGeom>
            </p:spPr>
            <p:txBody>
              <a:bodyPr lIns="0" tIns="0" rIns="0" bIns="0" rtlCol="0" anchor="t"/>
              <a:lstStyle/>
              <a:p>
                <a:pPr marL="345439" lvl="1" indent="-172720" algn="l">
                  <a:lnSpc>
                    <a:spcPts val="2063"/>
                  </a:lnSpc>
                  <a:buFont typeface="Arial"/>
                  <a:buChar char="•"/>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Taxation Pass Through for CAT I and CAT II Funds</a:t>
                </a:r>
              </a:p>
              <a:p>
                <a:pPr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Parity of Taxation for Investments in Unlisted vs Listed Securities</a:t>
                </a:r>
              </a:p>
              <a:p>
                <a:pPr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Abolishment of Angel tax</a:t>
                </a:r>
              </a:p>
              <a:p>
                <a:pPr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Classification of AIF securities as capital assets.</a:t>
                </a:r>
              </a:p>
              <a:p>
                <a:pPr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Formation of the Fund of Funds for Startups (FFS) Program,  including recent addition of INR 10k</a:t>
                </a:r>
              </a:p>
              <a:p>
                <a:pPr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Setup of the Damodaran Committee for PE/VC Funds</a:t>
                </a:r>
              </a:p>
              <a:p>
                <a:pPr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gn="l">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Investment Guidelines from PFRDA, IRDAI and RBI for Capital allocation to AIFs</a:t>
                </a:r>
              </a:p>
              <a:p>
                <a:pPr marL="172719" lvl="1" algn="l">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Issuance of AIF Regulations for setting up funds in IFSC</a:t>
                </a:r>
              </a:p>
              <a:p>
                <a:pPr>
                  <a:lnSpc>
                    <a:spcPts val="2063"/>
                  </a:lnSpc>
                </a:pPr>
                <a:endParaRPr lang="en-US" sz="2000" b="1" dirty="0">
                  <a:solidFill>
                    <a:srgbClr val="FFFFFF"/>
                  </a:solidFill>
                  <a:latin typeface="Helvetica Now Display"/>
                  <a:ea typeface="Helvetica Now Display"/>
                  <a:cs typeface="Helvetica Now Display"/>
                  <a:sym typeface="Helvetica Now Display"/>
                </a:endParaRPr>
              </a:p>
              <a:p>
                <a:pPr marL="345439" lvl="1" indent="-172720">
                  <a:lnSpc>
                    <a:spcPts val="2063"/>
                  </a:lnSpc>
                  <a:buFont typeface="Arial"/>
                  <a:buChar char="•"/>
                </a:pPr>
                <a:r>
                  <a:rPr lang="en-US" sz="2000" b="1" dirty="0">
                    <a:solidFill>
                      <a:srgbClr val="FFFFFF"/>
                    </a:solidFill>
                    <a:latin typeface="Helvetica Now Display"/>
                    <a:ea typeface="Helvetica Now Display"/>
                    <a:cs typeface="Helvetica Now Display"/>
                    <a:sym typeface="Helvetica Now Display"/>
                  </a:rPr>
                  <a:t>Formation of the Unified Regulator at IFSCA in the form of IFSCA</a:t>
                </a:r>
              </a:p>
              <a:p>
                <a:pPr marL="345439" lvl="1" indent="-172720" algn="l">
                  <a:lnSpc>
                    <a:spcPts val="2063"/>
                  </a:lnSpc>
                  <a:buFont typeface="Arial"/>
                  <a:buChar char="•"/>
                </a:pPr>
                <a:endParaRPr lang="en-US" sz="2000" b="1" dirty="0">
                  <a:solidFill>
                    <a:srgbClr val="FFFFFF"/>
                  </a:solidFill>
                  <a:latin typeface="Helvetica Now Display"/>
                  <a:ea typeface="Helvetica Now Display"/>
                  <a:cs typeface="Helvetica Now Display"/>
                  <a:sym typeface="Helvetica Now Display"/>
                </a:endParaRPr>
              </a:p>
            </p:txBody>
          </p:sp>
        </p:grpSp>
        <p:grpSp>
          <p:nvGrpSpPr>
            <p:cNvPr id="34" name="Group 34"/>
            <p:cNvGrpSpPr/>
            <p:nvPr/>
          </p:nvGrpSpPr>
          <p:grpSpPr>
            <a:xfrm>
              <a:off x="336558" y="261789"/>
              <a:ext cx="7160131" cy="635047"/>
              <a:chOff x="0" y="-48815"/>
              <a:chExt cx="7160131" cy="635047"/>
            </a:xfrm>
          </p:grpSpPr>
          <p:sp>
            <p:nvSpPr>
              <p:cNvPr id="35" name="Freeform 35"/>
              <p:cNvSpPr/>
              <p:nvPr/>
            </p:nvSpPr>
            <p:spPr>
              <a:xfrm>
                <a:off x="0" y="0"/>
                <a:ext cx="4954666" cy="586232"/>
              </a:xfrm>
              <a:custGeom>
                <a:avLst/>
                <a:gdLst/>
                <a:ahLst/>
                <a:cxnLst/>
                <a:rect l="l" t="t" r="r" b="b"/>
                <a:pathLst>
                  <a:path w="4954666" h="586232">
                    <a:moveTo>
                      <a:pt x="0" y="0"/>
                    </a:moveTo>
                    <a:lnTo>
                      <a:pt x="4954666" y="0"/>
                    </a:lnTo>
                    <a:lnTo>
                      <a:pt x="4954666" y="586232"/>
                    </a:lnTo>
                    <a:lnTo>
                      <a:pt x="0" y="586232"/>
                    </a:lnTo>
                    <a:close/>
                  </a:path>
                </a:pathLst>
              </a:custGeom>
              <a:solidFill>
                <a:srgbClr val="000000">
                  <a:alpha val="0"/>
                </a:srgbClr>
              </a:solidFill>
            </p:spPr>
            <p:txBody>
              <a:bodyPr/>
              <a:lstStyle/>
              <a:p>
                <a:endParaRPr lang="en-US"/>
              </a:p>
            </p:txBody>
          </p:sp>
          <p:sp>
            <p:nvSpPr>
              <p:cNvPr id="36" name="TextBox 36"/>
              <p:cNvSpPr txBox="1"/>
              <p:nvPr/>
            </p:nvSpPr>
            <p:spPr>
              <a:xfrm>
                <a:off x="860564" y="-48815"/>
                <a:ext cx="6299567" cy="548959"/>
              </a:xfrm>
              <a:prstGeom prst="rect">
                <a:avLst/>
              </a:prstGeom>
            </p:spPr>
            <p:txBody>
              <a:bodyPr lIns="0" tIns="0" rIns="0" bIns="0" rtlCol="0" anchor="t"/>
              <a:lstStyle/>
              <a:p>
                <a:pPr algn="ctr">
                  <a:lnSpc>
                    <a:spcPts val="2520"/>
                  </a:lnSpc>
                </a:pPr>
                <a:endParaRPr lang="en-US" sz="2400" b="1" dirty="0">
                  <a:solidFill>
                    <a:srgbClr val="FFFFFF"/>
                  </a:solidFill>
                  <a:latin typeface="Helvetica Now Display Bold"/>
                  <a:ea typeface="Helvetica Now Display Bold"/>
                  <a:cs typeface="Helvetica Now Display Bold"/>
                  <a:sym typeface="Helvetica Now Display Bold"/>
                </a:endParaRPr>
              </a:p>
              <a:p>
                <a:pPr algn="ctr">
                  <a:lnSpc>
                    <a:spcPts val="2520"/>
                  </a:lnSpc>
                </a:pPr>
                <a:r>
                  <a:rPr lang="en-US" sz="2400" b="1" dirty="0">
                    <a:solidFill>
                      <a:srgbClr val="FFFFFF"/>
                    </a:solidFill>
                    <a:latin typeface="Helvetica Now Display Bold"/>
                    <a:ea typeface="Helvetica Now Display Bold"/>
                    <a:cs typeface="Helvetica Now Display Bold"/>
                    <a:sym typeface="Helvetica Now Display Bold"/>
                  </a:rPr>
                  <a:t>Key Policy Milestones</a:t>
                </a:r>
              </a:p>
            </p:txBody>
          </p:sp>
        </p:grpSp>
        <p:sp>
          <p:nvSpPr>
            <p:cNvPr id="39" name="TextBox 39"/>
            <p:cNvSpPr txBox="1"/>
            <p:nvPr/>
          </p:nvSpPr>
          <p:spPr>
            <a:xfrm>
              <a:off x="0" y="6677869"/>
              <a:ext cx="9556441" cy="4998819"/>
            </a:xfrm>
            <a:prstGeom prst="rect">
              <a:avLst/>
            </a:prstGeom>
          </p:spPr>
          <p:txBody>
            <a:bodyPr lIns="50800" tIns="50800" rIns="50800" bIns="50800" rtlCol="0" anchor="ctr"/>
            <a:lstStyle/>
            <a:p>
              <a:pPr algn="ctr">
                <a:lnSpc>
                  <a:spcPts val="2520"/>
                </a:lnSpc>
              </a:pPr>
              <a:endParaRPr/>
            </a:p>
          </p:txBody>
        </p:sp>
        <p:sp>
          <p:nvSpPr>
            <p:cNvPr id="41" name="Freeform 41"/>
            <p:cNvSpPr/>
            <p:nvPr/>
          </p:nvSpPr>
          <p:spPr>
            <a:xfrm>
              <a:off x="311803" y="7857641"/>
              <a:ext cx="8932834" cy="3591769"/>
            </a:xfrm>
            <a:custGeom>
              <a:avLst/>
              <a:gdLst/>
              <a:ahLst/>
              <a:cxnLst/>
              <a:rect l="l" t="t" r="r" b="b"/>
              <a:pathLst>
                <a:path w="8913726" h="3584086">
                  <a:moveTo>
                    <a:pt x="0" y="0"/>
                  </a:moveTo>
                  <a:lnTo>
                    <a:pt x="8913726" y="0"/>
                  </a:lnTo>
                  <a:lnTo>
                    <a:pt x="8913726" y="3584086"/>
                  </a:lnTo>
                  <a:lnTo>
                    <a:pt x="0" y="3584086"/>
                  </a:lnTo>
                  <a:close/>
                </a:path>
              </a:pathLst>
            </a:custGeom>
            <a:solidFill>
              <a:srgbClr val="000000">
                <a:alpha val="0"/>
              </a:srgbClr>
            </a:solidFill>
          </p:spPr>
          <p:txBody>
            <a:bodyPr/>
            <a:lstStyle/>
            <a:p>
              <a:endParaRPr lang="en-US"/>
            </a:p>
          </p:txBody>
        </p:sp>
        <p:sp>
          <p:nvSpPr>
            <p:cNvPr id="44" name="Freeform 44"/>
            <p:cNvSpPr/>
            <p:nvPr/>
          </p:nvSpPr>
          <p:spPr>
            <a:xfrm>
              <a:off x="311803" y="7146249"/>
              <a:ext cx="5115089" cy="586232"/>
            </a:xfrm>
            <a:custGeom>
              <a:avLst/>
              <a:gdLst/>
              <a:ahLst/>
              <a:cxnLst/>
              <a:rect l="l" t="t" r="r" b="b"/>
              <a:pathLst>
                <a:path w="5115089" h="586232">
                  <a:moveTo>
                    <a:pt x="0" y="0"/>
                  </a:moveTo>
                  <a:lnTo>
                    <a:pt x="5115089" y="0"/>
                  </a:lnTo>
                  <a:lnTo>
                    <a:pt x="5115089" y="586232"/>
                  </a:lnTo>
                  <a:lnTo>
                    <a:pt x="0" y="586232"/>
                  </a:lnTo>
                  <a:close/>
                </a:path>
              </a:pathLst>
            </a:custGeom>
            <a:solidFill>
              <a:srgbClr val="000000">
                <a:alpha val="0"/>
              </a:srgbClr>
            </a:solidFill>
          </p:spPr>
          <p:txBody>
            <a:bodyPr/>
            <a:lstStyle/>
            <a:p>
              <a:endParaRPr lang="en-US"/>
            </a:p>
          </p:txBody>
        </p:sp>
      </p:grpSp>
      <p:sp>
        <p:nvSpPr>
          <p:cNvPr id="46" name="AutoShape 46"/>
          <p:cNvSpPr/>
          <p:nvPr/>
        </p:nvSpPr>
        <p:spPr>
          <a:xfrm flipH="1" flipV="1">
            <a:off x="8184075" y="1028700"/>
            <a:ext cx="0" cy="8974074"/>
          </a:xfrm>
          <a:prstGeom prst="line">
            <a:avLst/>
          </a:prstGeom>
          <a:ln w="19050" cap="flat">
            <a:solidFill>
              <a:srgbClr val="4D5156"/>
            </a:solidFill>
            <a:prstDash val="solid"/>
            <a:headEnd type="none" w="sm" len="sm"/>
            <a:tailEnd type="none" w="sm" len="sm"/>
          </a:ln>
        </p:spPr>
        <p:txBody>
          <a:bodyPr/>
          <a:lstStyle/>
          <a:p>
            <a:endParaRPr lang="en-US"/>
          </a:p>
        </p:txBody>
      </p:sp>
      <p:sp>
        <p:nvSpPr>
          <p:cNvPr id="47" name="TextBox 47"/>
          <p:cNvSpPr txBox="1"/>
          <p:nvPr/>
        </p:nvSpPr>
        <p:spPr>
          <a:xfrm>
            <a:off x="630587" y="198867"/>
            <a:ext cx="8353396" cy="623009"/>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Helvetica Now Display Bold"/>
                <a:ea typeface="Helvetica Now Display Bold"/>
                <a:cs typeface="Helvetica Now Display Bold"/>
                <a:sym typeface="Helvetica Now Display Bold"/>
              </a:rPr>
              <a:t>GOVERNMENT &amp; REGULATORY WINS</a:t>
            </a:r>
          </a:p>
        </p:txBody>
      </p:sp>
      <p:grpSp>
        <p:nvGrpSpPr>
          <p:cNvPr id="48" name="Group 48"/>
          <p:cNvGrpSpPr/>
          <p:nvPr/>
        </p:nvGrpSpPr>
        <p:grpSpPr>
          <a:xfrm>
            <a:off x="8727442" y="1038087"/>
            <a:ext cx="6547636" cy="2434971"/>
            <a:chOff x="0" y="-239487"/>
            <a:chExt cx="8730181" cy="3246629"/>
          </a:xfrm>
        </p:grpSpPr>
        <p:grpSp>
          <p:nvGrpSpPr>
            <p:cNvPr id="49" name="Group 49"/>
            <p:cNvGrpSpPr/>
            <p:nvPr/>
          </p:nvGrpSpPr>
          <p:grpSpPr>
            <a:xfrm>
              <a:off x="0" y="-239487"/>
              <a:ext cx="8032843" cy="1140275"/>
              <a:chOff x="0" y="-47625"/>
              <a:chExt cx="1597433" cy="226758"/>
            </a:xfrm>
          </p:grpSpPr>
          <p:sp>
            <p:nvSpPr>
              <p:cNvPr id="50" name="Freeform 50"/>
              <p:cNvSpPr/>
              <p:nvPr/>
            </p:nvSpPr>
            <p:spPr>
              <a:xfrm>
                <a:off x="860645" y="4999"/>
                <a:ext cx="736788" cy="174134"/>
              </a:xfrm>
              <a:custGeom>
                <a:avLst/>
                <a:gdLst/>
                <a:ahLst/>
                <a:cxnLst/>
                <a:rect l="l" t="t" r="r" b="b"/>
                <a:pathLst>
                  <a:path w="1054348" h="174134">
                    <a:moveTo>
                      <a:pt x="0" y="0"/>
                    </a:moveTo>
                    <a:lnTo>
                      <a:pt x="1054348" y="0"/>
                    </a:lnTo>
                    <a:lnTo>
                      <a:pt x="1054348" y="174134"/>
                    </a:lnTo>
                    <a:lnTo>
                      <a:pt x="0" y="174134"/>
                    </a:lnTo>
                    <a:close/>
                  </a:path>
                </a:pathLst>
              </a:custGeom>
              <a:gradFill rotWithShape="1">
                <a:gsLst>
                  <a:gs pos="0">
                    <a:srgbClr val="00B050">
                      <a:alpha val="100000"/>
                    </a:srgbClr>
                  </a:gs>
                  <a:gs pos="100000">
                    <a:srgbClr val="005349">
                      <a:alpha val="100000"/>
                    </a:srgbClr>
                  </a:gs>
                </a:gsLst>
                <a:lin ang="0"/>
              </a:gradFill>
            </p:spPr>
            <p:txBody>
              <a:bodyPr/>
              <a:lstStyle/>
              <a:p>
                <a:endParaRPr lang="en-US"/>
              </a:p>
            </p:txBody>
          </p:sp>
          <p:sp>
            <p:nvSpPr>
              <p:cNvPr id="51" name="TextBox 51"/>
              <p:cNvSpPr txBox="1"/>
              <p:nvPr/>
            </p:nvSpPr>
            <p:spPr>
              <a:xfrm>
                <a:off x="0" y="-47625"/>
                <a:ext cx="1054348" cy="221759"/>
              </a:xfrm>
              <a:prstGeom prst="rect">
                <a:avLst/>
              </a:prstGeom>
            </p:spPr>
            <p:txBody>
              <a:bodyPr lIns="50800" tIns="50800" rIns="50800" bIns="50800" rtlCol="0" anchor="ctr"/>
              <a:lstStyle/>
              <a:p>
                <a:pPr algn="ctr">
                  <a:lnSpc>
                    <a:spcPts val="2520"/>
                  </a:lnSpc>
                </a:pPr>
                <a:endParaRPr/>
              </a:p>
            </p:txBody>
          </p:sp>
        </p:grpSp>
        <p:grpSp>
          <p:nvGrpSpPr>
            <p:cNvPr id="52" name="Group 52"/>
            <p:cNvGrpSpPr/>
            <p:nvPr/>
          </p:nvGrpSpPr>
          <p:grpSpPr>
            <a:xfrm>
              <a:off x="200732" y="193649"/>
              <a:ext cx="8479633" cy="690663"/>
              <a:chOff x="0" y="0"/>
              <a:chExt cx="8536808" cy="695321"/>
            </a:xfrm>
          </p:grpSpPr>
          <p:sp>
            <p:nvSpPr>
              <p:cNvPr id="53" name="Freeform 53"/>
              <p:cNvSpPr/>
              <p:nvPr/>
            </p:nvSpPr>
            <p:spPr>
              <a:xfrm>
                <a:off x="0" y="0"/>
                <a:ext cx="3221052" cy="618645"/>
              </a:xfrm>
              <a:custGeom>
                <a:avLst/>
                <a:gdLst/>
                <a:ahLst/>
                <a:cxnLst/>
                <a:rect l="l" t="t" r="r" b="b"/>
                <a:pathLst>
                  <a:path w="4933467" h="618645">
                    <a:moveTo>
                      <a:pt x="0" y="0"/>
                    </a:moveTo>
                    <a:lnTo>
                      <a:pt x="4933467" y="0"/>
                    </a:lnTo>
                    <a:lnTo>
                      <a:pt x="4933467" y="618645"/>
                    </a:lnTo>
                    <a:lnTo>
                      <a:pt x="0" y="618645"/>
                    </a:lnTo>
                    <a:close/>
                  </a:path>
                </a:pathLst>
              </a:custGeom>
              <a:solidFill>
                <a:srgbClr val="000000">
                  <a:alpha val="0"/>
                </a:srgbClr>
              </a:solidFill>
            </p:spPr>
            <p:txBody>
              <a:bodyPr/>
              <a:lstStyle/>
              <a:p>
                <a:endParaRPr lang="en-US"/>
              </a:p>
            </p:txBody>
          </p:sp>
          <p:sp>
            <p:nvSpPr>
              <p:cNvPr id="54" name="TextBox 54"/>
              <p:cNvSpPr txBox="1"/>
              <p:nvPr/>
            </p:nvSpPr>
            <p:spPr>
              <a:xfrm>
                <a:off x="3603341" y="29051"/>
                <a:ext cx="4933467" cy="666270"/>
              </a:xfrm>
              <a:prstGeom prst="rect">
                <a:avLst/>
              </a:prstGeom>
            </p:spPr>
            <p:txBody>
              <a:bodyPr lIns="0" tIns="0" rIns="0" bIns="0" rtlCol="0" anchor="t"/>
              <a:lstStyle/>
              <a:p>
                <a:pPr algn="ctr">
                  <a:lnSpc>
                    <a:spcPts val="2880"/>
                  </a:lnSpc>
                </a:pPr>
                <a:r>
                  <a:rPr lang="en-US" sz="2400" b="1" dirty="0">
                    <a:solidFill>
                      <a:srgbClr val="FFFFFF"/>
                    </a:solidFill>
                    <a:latin typeface="Times New Roman Bold"/>
                    <a:ea typeface="Times New Roman Bold"/>
                    <a:cs typeface="Times New Roman Bold"/>
                    <a:sym typeface="Times New Roman Bold"/>
                  </a:rPr>
                  <a:t>FY’ 25</a:t>
                </a:r>
              </a:p>
            </p:txBody>
          </p:sp>
        </p:grpSp>
        <p:grpSp>
          <p:nvGrpSpPr>
            <p:cNvPr id="55" name="Group 55"/>
            <p:cNvGrpSpPr/>
            <p:nvPr/>
          </p:nvGrpSpPr>
          <p:grpSpPr>
            <a:xfrm>
              <a:off x="101104" y="960805"/>
              <a:ext cx="8629077" cy="2046337"/>
              <a:chOff x="0" y="-110857"/>
              <a:chExt cx="8629077" cy="2046337"/>
            </a:xfrm>
          </p:grpSpPr>
          <p:sp>
            <p:nvSpPr>
              <p:cNvPr id="56" name="Freeform 56"/>
              <p:cNvSpPr/>
              <p:nvPr/>
            </p:nvSpPr>
            <p:spPr>
              <a:xfrm>
                <a:off x="0" y="0"/>
                <a:ext cx="5099681" cy="1935480"/>
              </a:xfrm>
              <a:custGeom>
                <a:avLst/>
                <a:gdLst/>
                <a:ahLst/>
                <a:cxnLst/>
                <a:rect l="l" t="t" r="r" b="b"/>
                <a:pathLst>
                  <a:path w="5099681" h="1935480">
                    <a:moveTo>
                      <a:pt x="0" y="0"/>
                    </a:moveTo>
                    <a:lnTo>
                      <a:pt x="5099681" y="0"/>
                    </a:lnTo>
                    <a:lnTo>
                      <a:pt x="5099681" y="1935480"/>
                    </a:lnTo>
                    <a:lnTo>
                      <a:pt x="0" y="1935480"/>
                    </a:lnTo>
                    <a:close/>
                  </a:path>
                </a:pathLst>
              </a:custGeom>
              <a:solidFill>
                <a:srgbClr val="000000">
                  <a:alpha val="0"/>
                </a:srgbClr>
              </a:solidFill>
            </p:spPr>
            <p:txBody>
              <a:bodyPr/>
              <a:lstStyle/>
              <a:p>
                <a:endParaRPr lang="en-US"/>
              </a:p>
            </p:txBody>
          </p:sp>
          <p:sp>
            <p:nvSpPr>
              <p:cNvPr id="57" name="TextBox 57"/>
              <p:cNvSpPr txBox="1"/>
              <p:nvPr/>
            </p:nvSpPr>
            <p:spPr>
              <a:xfrm>
                <a:off x="3529396" y="-110857"/>
                <a:ext cx="5099681" cy="2021205"/>
              </a:xfrm>
              <a:prstGeom prst="rect">
                <a:avLst/>
              </a:prstGeom>
            </p:spPr>
            <p:txBody>
              <a:bodyPr lIns="0" tIns="0" rIns="0" bIns="0" rtlCol="0" anchor="t"/>
              <a:lstStyle/>
              <a:p>
                <a:pPr algn="ctr">
                  <a:lnSpc>
                    <a:spcPts val="3667"/>
                  </a:lnSpc>
                </a:pPr>
                <a:r>
                  <a:rPr lang="en-US" b="1" dirty="0">
                    <a:solidFill>
                      <a:srgbClr val="000000"/>
                    </a:solidFill>
                    <a:latin typeface="Times New Roman Bold"/>
                    <a:ea typeface="Times New Roman Bold"/>
                    <a:cs typeface="Times New Roman Bold"/>
                    <a:sym typeface="Times New Roman Bold"/>
                  </a:rPr>
                  <a:t>63 Meetings  </a:t>
                </a:r>
              </a:p>
              <a:p>
                <a:pPr algn="ctr">
                  <a:lnSpc>
                    <a:spcPts val="3667"/>
                  </a:lnSpc>
                </a:pPr>
                <a:r>
                  <a:rPr lang="en-US" b="1" dirty="0">
                    <a:solidFill>
                      <a:srgbClr val="000000"/>
                    </a:solidFill>
                    <a:latin typeface="Times New Roman Bold"/>
                    <a:ea typeface="Times New Roman Bold"/>
                    <a:cs typeface="Times New Roman Bold"/>
                    <a:sym typeface="Times New Roman Bold"/>
                  </a:rPr>
                  <a:t>113 Representations</a:t>
                </a:r>
              </a:p>
              <a:p>
                <a:pPr algn="ctr">
                  <a:lnSpc>
                    <a:spcPts val="3667"/>
                  </a:lnSpc>
                </a:pPr>
                <a:r>
                  <a:rPr lang="en-US" b="1" dirty="0">
                    <a:solidFill>
                      <a:srgbClr val="000000"/>
                    </a:solidFill>
                    <a:latin typeface="Times New Roman Bold"/>
                    <a:ea typeface="Times New Roman Bold"/>
                    <a:cs typeface="Times New Roman Bold"/>
                    <a:sym typeface="Times New Roman Bold"/>
                  </a:rPr>
                  <a:t>18 Wins</a:t>
                </a:r>
              </a:p>
            </p:txBody>
          </p:sp>
        </p:grpSp>
      </p:grpSp>
      <p:grpSp>
        <p:nvGrpSpPr>
          <p:cNvPr id="58" name="Group 58"/>
          <p:cNvGrpSpPr/>
          <p:nvPr/>
        </p:nvGrpSpPr>
        <p:grpSpPr>
          <a:xfrm>
            <a:off x="13383034" y="1038087"/>
            <a:ext cx="4946594" cy="2420918"/>
            <a:chOff x="0" y="-239486"/>
            <a:chExt cx="6595458" cy="3227890"/>
          </a:xfrm>
        </p:grpSpPr>
        <p:grpSp>
          <p:nvGrpSpPr>
            <p:cNvPr id="59" name="Group 59"/>
            <p:cNvGrpSpPr/>
            <p:nvPr/>
          </p:nvGrpSpPr>
          <p:grpSpPr>
            <a:xfrm>
              <a:off x="0" y="-239486"/>
              <a:ext cx="5701990" cy="1118180"/>
              <a:chOff x="0" y="-47625"/>
              <a:chExt cx="1133913" cy="222365"/>
            </a:xfrm>
          </p:grpSpPr>
          <p:sp>
            <p:nvSpPr>
              <p:cNvPr id="60" name="Freeform 60"/>
              <p:cNvSpPr/>
              <p:nvPr/>
            </p:nvSpPr>
            <p:spPr>
              <a:xfrm>
                <a:off x="479902" y="424"/>
                <a:ext cx="654011" cy="174316"/>
              </a:xfrm>
              <a:custGeom>
                <a:avLst/>
                <a:gdLst/>
                <a:ahLst/>
                <a:cxnLst/>
                <a:rect l="l" t="t" r="r" b="b"/>
                <a:pathLst>
                  <a:path w="1054348" h="174316">
                    <a:moveTo>
                      <a:pt x="0" y="0"/>
                    </a:moveTo>
                    <a:lnTo>
                      <a:pt x="1054348" y="0"/>
                    </a:lnTo>
                    <a:lnTo>
                      <a:pt x="1054348" y="174316"/>
                    </a:lnTo>
                    <a:lnTo>
                      <a:pt x="0" y="174316"/>
                    </a:lnTo>
                    <a:close/>
                  </a:path>
                </a:pathLst>
              </a:custGeom>
              <a:gradFill rotWithShape="1">
                <a:gsLst>
                  <a:gs pos="0">
                    <a:srgbClr val="00B050">
                      <a:alpha val="100000"/>
                    </a:srgbClr>
                  </a:gs>
                  <a:gs pos="100000">
                    <a:srgbClr val="005349">
                      <a:alpha val="100000"/>
                    </a:srgbClr>
                  </a:gs>
                </a:gsLst>
                <a:lin ang="0"/>
              </a:gradFill>
            </p:spPr>
            <p:txBody>
              <a:bodyPr/>
              <a:lstStyle/>
              <a:p>
                <a:endParaRPr lang="en-US"/>
              </a:p>
            </p:txBody>
          </p:sp>
          <p:sp>
            <p:nvSpPr>
              <p:cNvPr id="61" name="TextBox 61"/>
              <p:cNvSpPr txBox="1"/>
              <p:nvPr/>
            </p:nvSpPr>
            <p:spPr>
              <a:xfrm>
                <a:off x="0" y="-47625"/>
                <a:ext cx="1054348" cy="221941"/>
              </a:xfrm>
              <a:prstGeom prst="rect">
                <a:avLst/>
              </a:prstGeom>
            </p:spPr>
            <p:txBody>
              <a:bodyPr lIns="50800" tIns="50800" rIns="50800" bIns="50800" rtlCol="0" anchor="ctr"/>
              <a:lstStyle/>
              <a:p>
                <a:pPr algn="ctr">
                  <a:lnSpc>
                    <a:spcPts val="2520"/>
                  </a:lnSpc>
                </a:pPr>
                <a:endParaRPr/>
              </a:p>
            </p:txBody>
          </p:sp>
        </p:grpSp>
        <p:sp>
          <p:nvSpPr>
            <p:cNvPr id="64" name="TextBox 64"/>
            <p:cNvSpPr txBox="1"/>
            <p:nvPr/>
          </p:nvSpPr>
          <p:spPr>
            <a:xfrm>
              <a:off x="2764024" y="221591"/>
              <a:ext cx="2478422" cy="662721"/>
            </a:xfrm>
            <a:prstGeom prst="rect">
              <a:avLst/>
            </a:prstGeom>
          </p:spPr>
          <p:txBody>
            <a:bodyPr lIns="0" tIns="0" rIns="0" bIns="0" rtlCol="0" anchor="t"/>
            <a:lstStyle/>
            <a:p>
              <a:pPr algn="ctr">
                <a:lnSpc>
                  <a:spcPts val="2880"/>
                </a:lnSpc>
              </a:pPr>
              <a:r>
                <a:rPr lang="en-US" sz="2400" b="1" dirty="0">
                  <a:solidFill>
                    <a:srgbClr val="FFFFFF"/>
                  </a:solidFill>
                  <a:latin typeface="Times New Roman Bold"/>
                  <a:ea typeface="Times New Roman Bold"/>
                  <a:cs typeface="Times New Roman Bold"/>
                  <a:sym typeface="Times New Roman Bold"/>
                </a:rPr>
                <a:t>FY’ 24</a:t>
              </a:r>
            </a:p>
          </p:txBody>
        </p:sp>
        <p:grpSp>
          <p:nvGrpSpPr>
            <p:cNvPr id="65" name="Group 65"/>
            <p:cNvGrpSpPr/>
            <p:nvPr/>
          </p:nvGrpSpPr>
          <p:grpSpPr>
            <a:xfrm>
              <a:off x="101104" y="967198"/>
              <a:ext cx="6494354" cy="2021206"/>
              <a:chOff x="0" y="-54192"/>
              <a:chExt cx="6494354" cy="2021206"/>
            </a:xfrm>
          </p:grpSpPr>
          <p:sp>
            <p:nvSpPr>
              <p:cNvPr id="66" name="Freeform 66"/>
              <p:cNvSpPr/>
              <p:nvPr/>
            </p:nvSpPr>
            <p:spPr>
              <a:xfrm>
                <a:off x="0" y="0"/>
                <a:ext cx="5099681" cy="1935480"/>
              </a:xfrm>
              <a:custGeom>
                <a:avLst/>
                <a:gdLst/>
                <a:ahLst/>
                <a:cxnLst/>
                <a:rect l="l" t="t" r="r" b="b"/>
                <a:pathLst>
                  <a:path w="5099681" h="1935480">
                    <a:moveTo>
                      <a:pt x="0" y="0"/>
                    </a:moveTo>
                    <a:lnTo>
                      <a:pt x="5099681" y="0"/>
                    </a:lnTo>
                    <a:lnTo>
                      <a:pt x="5099681" y="1935480"/>
                    </a:lnTo>
                    <a:lnTo>
                      <a:pt x="0" y="1935480"/>
                    </a:lnTo>
                    <a:close/>
                  </a:path>
                </a:pathLst>
              </a:custGeom>
              <a:solidFill>
                <a:srgbClr val="000000">
                  <a:alpha val="0"/>
                </a:srgbClr>
              </a:solidFill>
            </p:spPr>
            <p:txBody>
              <a:bodyPr/>
              <a:lstStyle/>
              <a:p>
                <a:endParaRPr lang="en-US"/>
              </a:p>
            </p:txBody>
          </p:sp>
          <p:sp>
            <p:nvSpPr>
              <p:cNvPr id="67" name="TextBox 67"/>
              <p:cNvSpPr txBox="1"/>
              <p:nvPr/>
            </p:nvSpPr>
            <p:spPr>
              <a:xfrm>
                <a:off x="1394673" y="-54192"/>
                <a:ext cx="5099681" cy="2021206"/>
              </a:xfrm>
              <a:prstGeom prst="rect">
                <a:avLst/>
              </a:prstGeom>
            </p:spPr>
            <p:txBody>
              <a:bodyPr lIns="0" tIns="0" rIns="0" bIns="0" rtlCol="0" anchor="t"/>
              <a:lstStyle/>
              <a:p>
                <a:pPr algn="ctr">
                  <a:lnSpc>
                    <a:spcPts val="3667"/>
                  </a:lnSpc>
                </a:pPr>
                <a:r>
                  <a:rPr lang="en-US" b="1" dirty="0">
                    <a:solidFill>
                      <a:srgbClr val="000000"/>
                    </a:solidFill>
                    <a:latin typeface="Times New Roman Bold"/>
                    <a:ea typeface="Times New Roman Bold"/>
                    <a:cs typeface="Times New Roman Bold"/>
                    <a:sym typeface="Times New Roman Bold"/>
                  </a:rPr>
                  <a:t>60  Meetings  </a:t>
                </a:r>
              </a:p>
              <a:p>
                <a:pPr algn="ctr">
                  <a:lnSpc>
                    <a:spcPts val="3667"/>
                  </a:lnSpc>
                </a:pPr>
                <a:r>
                  <a:rPr lang="en-US" b="1" dirty="0">
                    <a:solidFill>
                      <a:srgbClr val="000000"/>
                    </a:solidFill>
                    <a:latin typeface="Times New Roman Bold"/>
                    <a:ea typeface="Times New Roman Bold"/>
                    <a:cs typeface="Times New Roman Bold"/>
                    <a:sym typeface="Times New Roman Bold"/>
                  </a:rPr>
                  <a:t>98 Representations </a:t>
                </a:r>
              </a:p>
              <a:p>
                <a:pPr algn="ctr">
                  <a:lnSpc>
                    <a:spcPts val="3667"/>
                  </a:lnSpc>
                </a:pPr>
                <a:r>
                  <a:rPr lang="en-US" b="1" dirty="0">
                    <a:solidFill>
                      <a:srgbClr val="000000"/>
                    </a:solidFill>
                    <a:latin typeface="Times New Roman Bold"/>
                    <a:ea typeface="Times New Roman Bold"/>
                    <a:cs typeface="Times New Roman Bold"/>
                    <a:sym typeface="Times New Roman Bold"/>
                  </a:rPr>
                  <a:t>8 Wins</a:t>
                </a:r>
              </a:p>
            </p:txBody>
          </p:sp>
        </p:grpSp>
      </p:grpSp>
      <p:grpSp>
        <p:nvGrpSpPr>
          <p:cNvPr id="68" name="Group 6">
            <a:extLst>
              <a:ext uri="{FF2B5EF4-FFF2-40B4-BE49-F238E27FC236}">
                <a16:creationId xmlns:a16="http://schemas.microsoft.com/office/drawing/2014/main" id="{C88CC708-FB22-692E-AC4A-326DC96F27DF}"/>
              </a:ext>
            </a:extLst>
          </p:cNvPr>
          <p:cNvGrpSpPr/>
          <p:nvPr/>
        </p:nvGrpSpPr>
        <p:grpSpPr>
          <a:xfrm>
            <a:off x="8601218" y="3738185"/>
            <a:ext cx="4612413" cy="6343723"/>
            <a:chOff x="0" y="0"/>
            <a:chExt cx="6149884" cy="8458298"/>
          </a:xfrm>
        </p:grpSpPr>
        <p:grpSp>
          <p:nvGrpSpPr>
            <p:cNvPr id="69" name="Group 7">
              <a:extLst>
                <a:ext uri="{FF2B5EF4-FFF2-40B4-BE49-F238E27FC236}">
                  <a16:creationId xmlns:a16="http://schemas.microsoft.com/office/drawing/2014/main" id="{F93C137D-D2EB-DDA3-056E-51A50DCEFBCB}"/>
                </a:ext>
              </a:extLst>
            </p:cNvPr>
            <p:cNvGrpSpPr/>
            <p:nvPr/>
          </p:nvGrpSpPr>
          <p:grpSpPr>
            <a:xfrm>
              <a:off x="0" y="0"/>
              <a:ext cx="6149884" cy="8458298"/>
              <a:chOff x="0" y="0"/>
              <a:chExt cx="1214792" cy="1670775"/>
            </a:xfrm>
          </p:grpSpPr>
          <p:sp>
            <p:nvSpPr>
              <p:cNvPr id="76" name="Freeform 8">
                <a:extLst>
                  <a:ext uri="{FF2B5EF4-FFF2-40B4-BE49-F238E27FC236}">
                    <a16:creationId xmlns:a16="http://schemas.microsoft.com/office/drawing/2014/main" id="{EA04AF1A-129D-4EE7-BB1A-BBA007905547}"/>
                  </a:ext>
                </a:extLst>
              </p:cNvPr>
              <p:cNvSpPr/>
              <p:nvPr/>
            </p:nvSpPr>
            <p:spPr>
              <a:xfrm>
                <a:off x="0" y="0"/>
                <a:ext cx="1214792" cy="1670775"/>
              </a:xfrm>
              <a:custGeom>
                <a:avLst/>
                <a:gdLst/>
                <a:ahLst/>
                <a:cxnLst/>
                <a:rect l="l" t="t" r="r" b="b"/>
                <a:pathLst>
                  <a:path w="1214792" h="1670775">
                    <a:moveTo>
                      <a:pt x="26856" y="0"/>
                    </a:moveTo>
                    <a:lnTo>
                      <a:pt x="1187936" y="0"/>
                    </a:lnTo>
                    <a:cubicBezTo>
                      <a:pt x="1195059" y="0"/>
                      <a:pt x="1201890" y="2829"/>
                      <a:pt x="1206926" y="7866"/>
                    </a:cubicBezTo>
                    <a:cubicBezTo>
                      <a:pt x="1211962" y="12902"/>
                      <a:pt x="1214792" y="19733"/>
                      <a:pt x="1214792" y="26856"/>
                    </a:cubicBezTo>
                    <a:lnTo>
                      <a:pt x="1214792" y="1643919"/>
                    </a:lnTo>
                    <a:cubicBezTo>
                      <a:pt x="1214792" y="1651042"/>
                      <a:pt x="1211962" y="1657873"/>
                      <a:pt x="1206926" y="1662909"/>
                    </a:cubicBezTo>
                    <a:cubicBezTo>
                      <a:pt x="1201890" y="1667945"/>
                      <a:pt x="1195059" y="1670775"/>
                      <a:pt x="1187936" y="1670775"/>
                    </a:cubicBezTo>
                    <a:lnTo>
                      <a:pt x="26856" y="1670775"/>
                    </a:lnTo>
                    <a:cubicBezTo>
                      <a:pt x="19733" y="1670775"/>
                      <a:pt x="12902" y="1667945"/>
                      <a:pt x="7866" y="1662909"/>
                    </a:cubicBezTo>
                    <a:cubicBezTo>
                      <a:pt x="2829" y="1657873"/>
                      <a:pt x="0" y="1651042"/>
                      <a:pt x="0" y="1643919"/>
                    </a:cubicBezTo>
                    <a:lnTo>
                      <a:pt x="0" y="26856"/>
                    </a:lnTo>
                    <a:cubicBezTo>
                      <a:pt x="0" y="19733"/>
                      <a:pt x="2829" y="12902"/>
                      <a:pt x="7866" y="7866"/>
                    </a:cubicBezTo>
                    <a:cubicBezTo>
                      <a:pt x="12902" y="2829"/>
                      <a:pt x="19733" y="0"/>
                      <a:pt x="26856" y="0"/>
                    </a:cubicBezTo>
                    <a:close/>
                  </a:path>
                </a:pathLst>
              </a:custGeom>
              <a:solidFill>
                <a:srgbClr val="5B9BD5">
                  <a:alpha val="11765"/>
                </a:srgbClr>
              </a:solidFill>
            </p:spPr>
            <p:txBody>
              <a:bodyPr/>
              <a:lstStyle/>
              <a:p>
                <a:endParaRPr lang="en-US"/>
              </a:p>
            </p:txBody>
          </p:sp>
          <p:sp>
            <p:nvSpPr>
              <p:cNvPr id="77" name="TextBox 9">
                <a:extLst>
                  <a:ext uri="{FF2B5EF4-FFF2-40B4-BE49-F238E27FC236}">
                    <a16:creationId xmlns:a16="http://schemas.microsoft.com/office/drawing/2014/main" id="{AF247674-3CAC-9CB8-193D-AA8DA46599ED}"/>
                  </a:ext>
                </a:extLst>
              </p:cNvPr>
              <p:cNvSpPr txBox="1"/>
              <p:nvPr/>
            </p:nvSpPr>
            <p:spPr>
              <a:xfrm>
                <a:off x="0" y="-47625"/>
                <a:ext cx="1214792" cy="1718400"/>
              </a:xfrm>
              <a:prstGeom prst="rect">
                <a:avLst/>
              </a:prstGeom>
            </p:spPr>
            <p:txBody>
              <a:bodyPr lIns="50800" tIns="50800" rIns="50800" bIns="50800" rtlCol="0" anchor="ctr"/>
              <a:lstStyle/>
              <a:p>
                <a:pPr algn="ctr">
                  <a:lnSpc>
                    <a:spcPts val="2520"/>
                  </a:lnSpc>
                </a:pPr>
                <a:endParaRPr/>
              </a:p>
            </p:txBody>
          </p:sp>
        </p:grpSp>
        <p:grpSp>
          <p:nvGrpSpPr>
            <p:cNvPr id="70" name="Group 10">
              <a:extLst>
                <a:ext uri="{FF2B5EF4-FFF2-40B4-BE49-F238E27FC236}">
                  <a16:creationId xmlns:a16="http://schemas.microsoft.com/office/drawing/2014/main" id="{4FF7F6A1-EB7F-4068-4214-AC4923281A08}"/>
                </a:ext>
              </a:extLst>
            </p:cNvPr>
            <p:cNvGrpSpPr/>
            <p:nvPr/>
          </p:nvGrpSpPr>
          <p:grpSpPr>
            <a:xfrm>
              <a:off x="203654" y="169921"/>
              <a:ext cx="1133611" cy="726915"/>
              <a:chOff x="0" y="-140683"/>
              <a:chExt cx="1133611" cy="726915"/>
            </a:xfrm>
          </p:grpSpPr>
          <p:sp>
            <p:nvSpPr>
              <p:cNvPr id="74" name="Freeform 11">
                <a:extLst>
                  <a:ext uri="{FF2B5EF4-FFF2-40B4-BE49-F238E27FC236}">
                    <a16:creationId xmlns:a16="http://schemas.microsoft.com/office/drawing/2014/main" id="{23B6BCC9-D700-8528-8C8E-7F8DFBF66971}"/>
                  </a:ext>
                </a:extLst>
              </p:cNvPr>
              <p:cNvSpPr/>
              <p:nvPr/>
            </p:nvSpPr>
            <p:spPr>
              <a:xfrm>
                <a:off x="0" y="0"/>
                <a:ext cx="1133611" cy="586232"/>
              </a:xfrm>
              <a:custGeom>
                <a:avLst/>
                <a:gdLst/>
                <a:ahLst/>
                <a:cxnLst/>
                <a:rect l="l" t="t" r="r" b="b"/>
                <a:pathLst>
                  <a:path w="1133611" h="586232">
                    <a:moveTo>
                      <a:pt x="0" y="0"/>
                    </a:moveTo>
                    <a:lnTo>
                      <a:pt x="1133611" y="0"/>
                    </a:lnTo>
                    <a:lnTo>
                      <a:pt x="1133611" y="586232"/>
                    </a:lnTo>
                    <a:lnTo>
                      <a:pt x="0" y="586232"/>
                    </a:lnTo>
                    <a:close/>
                  </a:path>
                </a:pathLst>
              </a:custGeom>
              <a:solidFill>
                <a:srgbClr val="000000">
                  <a:alpha val="0"/>
                </a:srgbClr>
              </a:solidFill>
            </p:spPr>
            <p:txBody>
              <a:bodyPr/>
              <a:lstStyle/>
              <a:p>
                <a:endParaRPr lang="en-US"/>
              </a:p>
            </p:txBody>
          </p:sp>
          <p:sp>
            <p:nvSpPr>
              <p:cNvPr id="75" name="TextBox 12">
                <a:extLst>
                  <a:ext uri="{FF2B5EF4-FFF2-40B4-BE49-F238E27FC236}">
                    <a16:creationId xmlns:a16="http://schemas.microsoft.com/office/drawing/2014/main" id="{9C7C5A29-9D50-30C5-116C-4C766316A436}"/>
                  </a:ext>
                </a:extLst>
              </p:cNvPr>
              <p:cNvSpPr txBox="1"/>
              <p:nvPr/>
            </p:nvSpPr>
            <p:spPr>
              <a:xfrm>
                <a:off x="0" y="-140683"/>
                <a:ext cx="1133611" cy="586232"/>
              </a:xfrm>
              <a:prstGeom prst="rect">
                <a:avLst/>
              </a:prstGeom>
            </p:spPr>
            <p:txBody>
              <a:bodyPr lIns="0" tIns="0" rIns="0" bIns="0" rtlCol="0" anchor="t"/>
              <a:lstStyle/>
              <a:p>
                <a:pPr algn="l">
                  <a:lnSpc>
                    <a:spcPts val="2520"/>
                  </a:lnSpc>
                </a:pPr>
                <a:r>
                  <a:rPr lang="en-US" sz="2100" b="1" dirty="0">
                    <a:solidFill>
                      <a:srgbClr val="002060"/>
                    </a:solidFill>
                    <a:latin typeface="Helvetica Now Display Bold"/>
                    <a:ea typeface="Helvetica Now Display Bold"/>
                    <a:cs typeface="Helvetica Now Display Bold"/>
                    <a:sym typeface="Helvetica Now Display Bold"/>
                  </a:rPr>
                  <a:t>SEBI</a:t>
                </a:r>
              </a:p>
            </p:txBody>
          </p:sp>
        </p:grpSp>
        <p:grpSp>
          <p:nvGrpSpPr>
            <p:cNvPr id="71" name="Group 13">
              <a:extLst>
                <a:ext uri="{FF2B5EF4-FFF2-40B4-BE49-F238E27FC236}">
                  <a16:creationId xmlns:a16="http://schemas.microsoft.com/office/drawing/2014/main" id="{9E40FCC5-5BF6-1F96-EC78-9A2E868A8E98}"/>
                </a:ext>
              </a:extLst>
            </p:cNvPr>
            <p:cNvGrpSpPr/>
            <p:nvPr/>
          </p:nvGrpSpPr>
          <p:grpSpPr>
            <a:xfrm>
              <a:off x="203654" y="584922"/>
              <a:ext cx="5742577" cy="7150423"/>
              <a:chOff x="0" y="-353501"/>
              <a:chExt cx="5742577" cy="7150423"/>
            </a:xfrm>
          </p:grpSpPr>
          <p:sp>
            <p:nvSpPr>
              <p:cNvPr id="72" name="Freeform 14">
                <a:extLst>
                  <a:ext uri="{FF2B5EF4-FFF2-40B4-BE49-F238E27FC236}">
                    <a16:creationId xmlns:a16="http://schemas.microsoft.com/office/drawing/2014/main" id="{9E855CD9-79FB-B6CA-6DC3-A3AAAB291D14}"/>
                  </a:ext>
                </a:extLst>
              </p:cNvPr>
              <p:cNvSpPr/>
              <p:nvPr/>
            </p:nvSpPr>
            <p:spPr>
              <a:xfrm>
                <a:off x="0" y="0"/>
                <a:ext cx="5742577" cy="6796922"/>
              </a:xfrm>
              <a:custGeom>
                <a:avLst/>
                <a:gdLst/>
                <a:ahLst/>
                <a:cxnLst/>
                <a:rect l="l" t="t" r="r" b="b"/>
                <a:pathLst>
                  <a:path w="5742577" h="6796922">
                    <a:moveTo>
                      <a:pt x="0" y="0"/>
                    </a:moveTo>
                    <a:lnTo>
                      <a:pt x="5742577" y="0"/>
                    </a:lnTo>
                    <a:lnTo>
                      <a:pt x="5742577" y="6796922"/>
                    </a:lnTo>
                    <a:lnTo>
                      <a:pt x="0" y="6796922"/>
                    </a:lnTo>
                    <a:close/>
                  </a:path>
                </a:pathLst>
              </a:custGeom>
              <a:solidFill>
                <a:srgbClr val="000000">
                  <a:alpha val="0"/>
                </a:srgbClr>
              </a:solidFill>
            </p:spPr>
            <p:txBody>
              <a:bodyPr/>
              <a:lstStyle/>
              <a:p>
                <a:endParaRPr lang="en-US"/>
              </a:p>
            </p:txBody>
          </p:sp>
          <p:sp>
            <p:nvSpPr>
              <p:cNvPr id="73" name="TextBox 15">
                <a:extLst>
                  <a:ext uri="{FF2B5EF4-FFF2-40B4-BE49-F238E27FC236}">
                    <a16:creationId xmlns:a16="http://schemas.microsoft.com/office/drawing/2014/main" id="{981AF236-DC29-2265-8491-E7BD433342EB}"/>
                  </a:ext>
                </a:extLst>
              </p:cNvPr>
              <p:cNvSpPr txBox="1"/>
              <p:nvPr/>
            </p:nvSpPr>
            <p:spPr>
              <a:xfrm>
                <a:off x="0" y="-353501"/>
                <a:ext cx="5742577" cy="6884774"/>
              </a:xfrm>
              <a:prstGeom prst="rect">
                <a:avLst/>
              </a:prstGeom>
            </p:spPr>
            <p:txBody>
              <a:bodyPr lIns="0" tIns="0" rIns="0" bIns="0" rtlCol="0" anchor="t"/>
              <a:lstStyle/>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Flexibility under Accredited Investor Framework.</a:t>
                </a:r>
              </a:p>
              <a:p>
                <a:pPr marL="345439" lvl="1" indent="-172720" algn="l">
                  <a:lnSpc>
                    <a:spcPts val="1919"/>
                  </a:lnSpc>
                  <a:buFont typeface="Arial"/>
                  <a:buChar char="•"/>
                </a:pPr>
                <a:endParaRPr lang="en-US" sz="1599" dirty="0">
                  <a:solidFill>
                    <a:srgbClr val="002060"/>
                  </a:solidFill>
                  <a:latin typeface="Helvetica Now Display"/>
                  <a:ea typeface="Helvetica Now Display"/>
                  <a:cs typeface="Helvetica Now Display"/>
                  <a:sym typeface="Helvetica Now Display"/>
                </a:endParaRP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Flexibility for AIFs to deal with Unliquidated Investments</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Dissolution Period instead of launching a new liquidation scheme</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VCFs to migrate to AIF Regulations into AIF Category 1 Migrated VCFs, and extension of timeline for liquidation.</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Relaxation in timelines for holding AIFs investments in dematerialized form</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Extension of timeline NISM certification to July 31, 2025</a:t>
                </a:r>
              </a:p>
              <a:p>
                <a:pPr marL="172719" lvl="1"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NISM - Splitting of Modules into Series-XIX-D, Series-XIX-E</a:t>
                </a:r>
              </a:p>
              <a:p>
                <a:pPr>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Option of CPE for Renewal</a:t>
                </a: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 </a:t>
                </a:r>
              </a:p>
            </p:txBody>
          </p:sp>
        </p:grpSp>
      </p:grpSp>
      <p:grpSp>
        <p:nvGrpSpPr>
          <p:cNvPr id="78" name="Group 16">
            <a:extLst>
              <a:ext uri="{FF2B5EF4-FFF2-40B4-BE49-F238E27FC236}">
                <a16:creationId xmlns:a16="http://schemas.microsoft.com/office/drawing/2014/main" id="{9A5A98C8-879A-AA46-BA81-A32408657C9E}"/>
              </a:ext>
            </a:extLst>
          </p:cNvPr>
          <p:cNvGrpSpPr/>
          <p:nvPr/>
        </p:nvGrpSpPr>
        <p:grpSpPr>
          <a:xfrm>
            <a:off x="13299989" y="3738185"/>
            <a:ext cx="4612413" cy="6343723"/>
            <a:chOff x="0" y="0"/>
            <a:chExt cx="6149884" cy="8458298"/>
          </a:xfrm>
        </p:grpSpPr>
        <p:grpSp>
          <p:nvGrpSpPr>
            <p:cNvPr id="79" name="Group 17">
              <a:extLst>
                <a:ext uri="{FF2B5EF4-FFF2-40B4-BE49-F238E27FC236}">
                  <a16:creationId xmlns:a16="http://schemas.microsoft.com/office/drawing/2014/main" id="{EEE2D9E2-B8EF-3095-236D-013124CB540B}"/>
                </a:ext>
              </a:extLst>
            </p:cNvPr>
            <p:cNvGrpSpPr/>
            <p:nvPr/>
          </p:nvGrpSpPr>
          <p:grpSpPr>
            <a:xfrm>
              <a:off x="0" y="0"/>
              <a:ext cx="6149884" cy="8458298"/>
              <a:chOff x="0" y="0"/>
              <a:chExt cx="1214792" cy="1670775"/>
            </a:xfrm>
          </p:grpSpPr>
          <p:sp>
            <p:nvSpPr>
              <p:cNvPr id="86" name="Freeform 18">
                <a:extLst>
                  <a:ext uri="{FF2B5EF4-FFF2-40B4-BE49-F238E27FC236}">
                    <a16:creationId xmlns:a16="http://schemas.microsoft.com/office/drawing/2014/main" id="{CDE53BC3-5E10-EE7E-E62E-44C3DA3EED15}"/>
                  </a:ext>
                </a:extLst>
              </p:cNvPr>
              <p:cNvSpPr/>
              <p:nvPr/>
            </p:nvSpPr>
            <p:spPr>
              <a:xfrm>
                <a:off x="0" y="0"/>
                <a:ext cx="1214792" cy="1670775"/>
              </a:xfrm>
              <a:custGeom>
                <a:avLst/>
                <a:gdLst/>
                <a:ahLst/>
                <a:cxnLst/>
                <a:rect l="l" t="t" r="r" b="b"/>
                <a:pathLst>
                  <a:path w="1214792" h="1670775">
                    <a:moveTo>
                      <a:pt x="26856" y="0"/>
                    </a:moveTo>
                    <a:lnTo>
                      <a:pt x="1187936" y="0"/>
                    </a:lnTo>
                    <a:cubicBezTo>
                      <a:pt x="1195059" y="0"/>
                      <a:pt x="1201890" y="2829"/>
                      <a:pt x="1206926" y="7866"/>
                    </a:cubicBezTo>
                    <a:cubicBezTo>
                      <a:pt x="1211962" y="12902"/>
                      <a:pt x="1214792" y="19733"/>
                      <a:pt x="1214792" y="26856"/>
                    </a:cubicBezTo>
                    <a:lnTo>
                      <a:pt x="1214792" y="1643919"/>
                    </a:lnTo>
                    <a:cubicBezTo>
                      <a:pt x="1214792" y="1651042"/>
                      <a:pt x="1211962" y="1657873"/>
                      <a:pt x="1206926" y="1662909"/>
                    </a:cubicBezTo>
                    <a:cubicBezTo>
                      <a:pt x="1201890" y="1667945"/>
                      <a:pt x="1195059" y="1670775"/>
                      <a:pt x="1187936" y="1670775"/>
                    </a:cubicBezTo>
                    <a:lnTo>
                      <a:pt x="26856" y="1670775"/>
                    </a:lnTo>
                    <a:cubicBezTo>
                      <a:pt x="19733" y="1670775"/>
                      <a:pt x="12902" y="1667945"/>
                      <a:pt x="7866" y="1662909"/>
                    </a:cubicBezTo>
                    <a:cubicBezTo>
                      <a:pt x="2829" y="1657873"/>
                      <a:pt x="0" y="1651042"/>
                      <a:pt x="0" y="1643919"/>
                    </a:cubicBezTo>
                    <a:lnTo>
                      <a:pt x="0" y="26856"/>
                    </a:lnTo>
                    <a:cubicBezTo>
                      <a:pt x="0" y="19733"/>
                      <a:pt x="2829" y="12902"/>
                      <a:pt x="7866" y="7866"/>
                    </a:cubicBezTo>
                    <a:cubicBezTo>
                      <a:pt x="12902" y="2829"/>
                      <a:pt x="19733" y="0"/>
                      <a:pt x="26856" y="0"/>
                    </a:cubicBezTo>
                    <a:close/>
                  </a:path>
                </a:pathLst>
              </a:custGeom>
              <a:solidFill>
                <a:srgbClr val="5B9BD5">
                  <a:alpha val="11765"/>
                </a:srgbClr>
              </a:solidFill>
            </p:spPr>
            <p:txBody>
              <a:bodyPr/>
              <a:lstStyle/>
              <a:p>
                <a:endParaRPr lang="en-US"/>
              </a:p>
            </p:txBody>
          </p:sp>
          <p:sp>
            <p:nvSpPr>
              <p:cNvPr id="87" name="TextBox 19">
                <a:extLst>
                  <a:ext uri="{FF2B5EF4-FFF2-40B4-BE49-F238E27FC236}">
                    <a16:creationId xmlns:a16="http://schemas.microsoft.com/office/drawing/2014/main" id="{3EB65B37-2467-7EE6-8274-80170B102444}"/>
                  </a:ext>
                </a:extLst>
              </p:cNvPr>
              <p:cNvSpPr txBox="1"/>
              <p:nvPr/>
            </p:nvSpPr>
            <p:spPr>
              <a:xfrm>
                <a:off x="0" y="-47625"/>
                <a:ext cx="1214792" cy="1718400"/>
              </a:xfrm>
              <a:prstGeom prst="rect">
                <a:avLst/>
              </a:prstGeom>
            </p:spPr>
            <p:txBody>
              <a:bodyPr lIns="50800" tIns="50800" rIns="50800" bIns="50800" rtlCol="0" anchor="ctr"/>
              <a:lstStyle/>
              <a:p>
                <a:pPr algn="ctr">
                  <a:lnSpc>
                    <a:spcPts val="2520"/>
                  </a:lnSpc>
                </a:pPr>
                <a:endParaRPr/>
              </a:p>
            </p:txBody>
          </p:sp>
        </p:grpSp>
        <p:grpSp>
          <p:nvGrpSpPr>
            <p:cNvPr id="80" name="Group 20">
              <a:extLst>
                <a:ext uri="{FF2B5EF4-FFF2-40B4-BE49-F238E27FC236}">
                  <a16:creationId xmlns:a16="http://schemas.microsoft.com/office/drawing/2014/main" id="{B45289B6-4D41-2BFF-ECC8-F10CA0590604}"/>
                </a:ext>
              </a:extLst>
            </p:cNvPr>
            <p:cNvGrpSpPr/>
            <p:nvPr/>
          </p:nvGrpSpPr>
          <p:grpSpPr>
            <a:xfrm>
              <a:off x="197100" y="310604"/>
              <a:ext cx="1133611" cy="586232"/>
              <a:chOff x="0" y="0"/>
              <a:chExt cx="1133611" cy="586232"/>
            </a:xfrm>
          </p:grpSpPr>
          <p:sp>
            <p:nvSpPr>
              <p:cNvPr id="84" name="Freeform 21">
                <a:extLst>
                  <a:ext uri="{FF2B5EF4-FFF2-40B4-BE49-F238E27FC236}">
                    <a16:creationId xmlns:a16="http://schemas.microsoft.com/office/drawing/2014/main" id="{B57B7283-D03C-4AE7-309F-89D47F9AFD57}"/>
                  </a:ext>
                </a:extLst>
              </p:cNvPr>
              <p:cNvSpPr/>
              <p:nvPr/>
            </p:nvSpPr>
            <p:spPr>
              <a:xfrm>
                <a:off x="0" y="0"/>
                <a:ext cx="1133611" cy="586232"/>
              </a:xfrm>
              <a:custGeom>
                <a:avLst/>
                <a:gdLst/>
                <a:ahLst/>
                <a:cxnLst/>
                <a:rect l="l" t="t" r="r" b="b"/>
                <a:pathLst>
                  <a:path w="1133611" h="586232">
                    <a:moveTo>
                      <a:pt x="0" y="0"/>
                    </a:moveTo>
                    <a:lnTo>
                      <a:pt x="1133611" y="0"/>
                    </a:lnTo>
                    <a:lnTo>
                      <a:pt x="1133611" y="586232"/>
                    </a:lnTo>
                    <a:lnTo>
                      <a:pt x="0" y="586232"/>
                    </a:lnTo>
                    <a:close/>
                  </a:path>
                </a:pathLst>
              </a:custGeom>
              <a:solidFill>
                <a:srgbClr val="000000">
                  <a:alpha val="0"/>
                </a:srgbClr>
              </a:solidFill>
            </p:spPr>
            <p:txBody>
              <a:bodyPr/>
              <a:lstStyle/>
              <a:p>
                <a:endParaRPr lang="en-US"/>
              </a:p>
            </p:txBody>
          </p:sp>
          <p:sp>
            <p:nvSpPr>
              <p:cNvPr id="85" name="TextBox 22">
                <a:extLst>
                  <a:ext uri="{FF2B5EF4-FFF2-40B4-BE49-F238E27FC236}">
                    <a16:creationId xmlns:a16="http://schemas.microsoft.com/office/drawing/2014/main" id="{3AFE6539-B31A-F4E9-F6C8-4CE07ACDF159}"/>
                  </a:ext>
                </a:extLst>
              </p:cNvPr>
              <p:cNvSpPr txBox="1"/>
              <p:nvPr/>
            </p:nvSpPr>
            <p:spPr>
              <a:xfrm>
                <a:off x="0" y="0"/>
                <a:ext cx="1133611" cy="586232"/>
              </a:xfrm>
              <a:prstGeom prst="rect">
                <a:avLst/>
              </a:prstGeom>
            </p:spPr>
            <p:txBody>
              <a:bodyPr lIns="0" tIns="0" rIns="0" bIns="0" rtlCol="0" anchor="t"/>
              <a:lstStyle/>
              <a:p>
                <a:pPr algn="l">
                  <a:lnSpc>
                    <a:spcPts val="2520"/>
                  </a:lnSpc>
                </a:pPr>
                <a:r>
                  <a:rPr lang="en-US" sz="2100" b="1">
                    <a:solidFill>
                      <a:srgbClr val="002060"/>
                    </a:solidFill>
                    <a:latin typeface="Helvetica Now Display Bold"/>
                    <a:ea typeface="Helvetica Now Display Bold"/>
                    <a:cs typeface="Helvetica Now Display Bold"/>
                    <a:sym typeface="Helvetica Now Display Bold"/>
                  </a:rPr>
                  <a:t>RBI</a:t>
                </a:r>
              </a:p>
            </p:txBody>
          </p:sp>
        </p:grpSp>
        <p:grpSp>
          <p:nvGrpSpPr>
            <p:cNvPr id="81" name="Group 23">
              <a:extLst>
                <a:ext uri="{FF2B5EF4-FFF2-40B4-BE49-F238E27FC236}">
                  <a16:creationId xmlns:a16="http://schemas.microsoft.com/office/drawing/2014/main" id="{8DC4E578-5A3C-A27E-DC5E-89851B3BE95C}"/>
                </a:ext>
              </a:extLst>
            </p:cNvPr>
            <p:cNvGrpSpPr/>
            <p:nvPr/>
          </p:nvGrpSpPr>
          <p:grpSpPr>
            <a:xfrm>
              <a:off x="197100" y="963425"/>
              <a:ext cx="5526565" cy="5787127"/>
              <a:chOff x="0" y="-9527"/>
              <a:chExt cx="5526565" cy="5787127"/>
            </a:xfrm>
          </p:grpSpPr>
          <p:sp>
            <p:nvSpPr>
              <p:cNvPr id="82" name="Freeform 24">
                <a:extLst>
                  <a:ext uri="{FF2B5EF4-FFF2-40B4-BE49-F238E27FC236}">
                    <a16:creationId xmlns:a16="http://schemas.microsoft.com/office/drawing/2014/main" id="{A5EA9065-E536-19D6-08A7-92305AE154F1}"/>
                  </a:ext>
                </a:extLst>
              </p:cNvPr>
              <p:cNvSpPr/>
              <p:nvPr/>
            </p:nvSpPr>
            <p:spPr>
              <a:xfrm>
                <a:off x="0" y="0"/>
                <a:ext cx="5526565" cy="5208926"/>
              </a:xfrm>
              <a:custGeom>
                <a:avLst/>
                <a:gdLst/>
                <a:ahLst/>
                <a:cxnLst/>
                <a:rect l="l" t="t" r="r" b="b"/>
                <a:pathLst>
                  <a:path w="5526565" h="5208926">
                    <a:moveTo>
                      <a:pt x="0" y="0"/>
                    </a:moveTo>
                    <a:lnTo>
                      <a:pt x="5526565" y="0"/>
                    </a:lnTo>
                    <a:lnTo>
                      <a:pt x="5526565" y="5208926"/>
                    </a:lnTo>
                    <a:lnTo>
                      <a:pt x="0" y="5208926"/>
                    </a:lnTo>
                    <a:close/>
                  </a:path>
                </a:pathLst>
              </a:custGeom>
              <a:solidFill>
                <a:srgbClr val="000000">
                  <a:alpha val="0"/>
                </a:srgbClr>
              </a:solidFill>
            </p:spPr>
            <p:txBody>
              <a:bodyPr/>
              <a:lstStyle/>
              <a:p>
                <a:endParaRPr lang="en-US"/>
              </a:p>
            </p:txBody>
          </p:sp>
          <p:sp>
            <p:nvSpPr>
              <p:cNvPr id="83" name="TextBox 25">
                <a:extLst>
                  <a:ext uri="{FF2B5EF4-FFF2-40B4-BE49-F238E27FC236}">
                    <a16:creationId xmlns:a16="http://schemas.microsoft.com/office/drawing/2014/main" id="{DD3983A7-2AC0-76A1-6E29-0A0DB0028C42}"/>
                  </a:ext>
                </a:extLst>
              </p:cNvPr>
              <p:cNvSpPr txBox="1"/>
              <p:nvPr/>
            </p:nvSpPr>
            <p:spPr>
              <a:xfrm>
                <a:off x="0" y="-9527"/>
                <a:ext cx="5526565" cy="5787127"/>
              </a:xfrm>
              <a:prstGeom prst="rect">
                <a:avLst/>
              </a:prstGeom>
            </p:spPr>
            <p:txBody>
              <a:bodyPr lIns="0" tIns="0" rIns="0" bIns="0" rtlCol="0" anchor="t"/>
              <a:lstStyle/>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RBI to adopt an appropriate and liberal view on compounding cases involving PPUs issued before March 2024.</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Self-certifying REs with fewer than 100 clients are now exempted from the mandatory Market-SOC requirement.</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⁠Investments by an AIF in equity-linked securities such as CCPS and CCD, are permitted, without any provisioning*</a:t>
                </a:r>
              </a:p>
              <a:p>
                <a:pPr algn="l">
                  <a:lnSpc>
                    <a:spcPts val="1919"/>
                  </a:lnSpc>
                </a:pPr>
                <a:endParaRPr lang="en-US" sz="1599" dirty="0">
                  <a:solidFill>
                    <a:srgbClr val="002060"/>
                  </a:solidFill>
                  <a:latin typeface="Helvetica Now Display"/>
                  <a:ea typeface="Helvetica Now Display"/>
                  <a:cs typeface="Helvetica Now Display"/>
                  <a:sym typeface="Helvetica Now Display"/>
                </a:endParaRPr>
              </a:p>
              <a:p>
                <a:pPr marL="345439" lvl="1" indent="-172720" algn="l">
                  <a:lnSpc>
                    <a:spcPts val="1919"/>
                  </a:lnSpc>
                  <a:buFont typeface="Arial"/>
                  <a:buChar char="•"/>
                </a:pPr>
                <a:r>
                  <a:rPr lang="en-US" sz="1599" dirty="0">
                    <a:solidFill>
                      <a:srgbClr val="002060"/>
                    </a:solidFill>
                    <a:latin typeface="Helvetica Now Display"/>
                    <a:ea typeface="Helvetica Now Display"/>
                    <a:cs typeface="Helvetica Now Display"/>
                    <a:sym typeface="Helvetica Now Display"/>
                  </a:rPr>
                  <a:t>RE’s contribution to any AIF Scheme shall be capped at 10% of its corpus. Collectively, a ceiling of 15% shall apply for investments by all REs in an AIF Scheme*</a:t>
                </a:r>
              </a:p>
            </p:txBody>
          </p:sp>
        </p:grpSp>
      </p:grpSp>
      <p:sp>
        <p:nvSpPr>
          <p:cNvPr id="88" name="Freeform 50">
            <a:extLst>
              <a:ext uri="{FF2B5EF4-FFF2-40B4-BE49-F238E27FC236}">
                <a16:creationId xmlns:a16="http://schemas.microsoft.com/office/drawing/2014/main" id="{BC2EC8E8-4734-3E63-BAFD-B8DC3BBB2B57}"/>
              </a:ext>
            </a:extLst>
          </p:cNvPr>
          <p:cNvSpPr/>
          <p:nvPr/>
        </p:nvSpPr>
        <p:spPr>
          <a:xfrm>
            <a:off x="8655524" y="1256057"/>
            <a:ext cx="2778756" cy="656737"/>
          </a:xfrm>
          <a:custGeom>
            <a:avLst/>
            <a:gdLst/>
            <a:ahLst/>
            <a:cxnLst/>
            <a:rect l="l" t="t" r="r" b="b"/>
            <a:pathLst>
              <a:path w="1054348" h="174134">
                <a:moveTo>
                  <a:pt x="0" y="0"/>
                </a:moveTo>
                <a:lnTo>
                  <a:pt x="1054348" y="0"/>
                </a:lnTo>
                <a:lnTo>
                  <a:pt x="1054348" y="174134"/>
                </a:lnTo>
                <a:lnTo>
                  <a:pt x="0" y="174134"/>
                </a:lnTo>
                <a:close/>
              </a:path>
            </a:pathLst>
          </a:custGeom>
          <a:gradFill rotWithShape="1">
            <a:gsLst>
              <a:gs pos="0">
                <a:srgbClr val="00B050">
                  <a:alpha val="100000"/>
                </a:srgbClr>
              </a:gs>
              <a:gs pos="100000">
                <a:srgbClr val="005349">
                  <a:alpha val="100000"/>
                </a:srgbClr>
              </a:gs>
            </a:gsLst>
            <a:lin ang="0"/>
          </a:gradFill>
        </p:spPr>
        <p:txBody>
          <a:bodyPr/>
          <a:lstStyle/>
          <a:p>
            <a:endParaRPr lang="en-US"/>
          </a:p>
        </p:txBody>
      </p:sp>
      <p:sp>
        <p:nvSpPr>
          <p:cNvPr id="89" name="TextBox 54">
            <a:extLst>
              <a:ext uri="{FF2B5EF4-FFF2-40B4-BE49-F238E27FC236}">
                <a16:creationId xmlns:a16="http://schemas.microsoft.com/office/drawing/2014/main" id="{A3D773E6-40AB-9817-A387-2DF5E11DBD6A}"/>
              </a:ext>
            </a:extLst>
          </p:cNvPr>
          <p:cNvSpPr txBox="1"/>
          <p:nvPr/>
        </p:nvSpPr>
        <p:spPr>
          <a:xfrm>
            <a:off x="8244603" y="1404082"/>
            <a:ext cx="3675319" cy="496355"/>
          </a:xfrm>
          <a:prstGeom prst="rect">
            <a:avLst/>
          </a:prstGeom>
        </p:spPr>
        <p:txBody>
          <a:bodyPr lIns="0" tIns="0" rIns="0" bIns="0" rtlCol="0" anchor="t"/>
          <a:lstStyle/>
          <a:p>
            <a:pPr algn="ctr">
              <a:lnSpc>
                <a:spcPts val="2880"/>
              </a:lnSpc>
            </a:pPr>
            <a:r>
              <a:rPr lang="en-US" sz="2400" b="1" dirty="0">
                <a:solidFill>
                  <a:srgbClr val="FFFFFF"/>
                </a:solidFill>
                <a:latin typeface="Times New Roman Bold"/>
                <a:ea typeface="Times New Roman Bold"/>
                <a:cs typeface="Times New Roman Bold"/>
                <a:sym typeface="Times New Roman Bold"/>
              </a:rPr>
              <a:t>FY’ 26 </a:t>
            </a:r>
            <a:r>
              <a:rPr lang="en-US" sz="2000" b="1" dirty="0">
                <a:solidFill>
                  <a:srgbClr val="FFFFFF"/>
                </a:solidFill>
                <a:latin typeface="Times New Roman Bold"/>
                <a:ea typeface="Times New Roman Bold"/>
                <a:cs typeface="Times New Roman Bold"/>
                <a:sym typeface="Times New Roman Bold"/>
              </a:rPr>
              <a:t>(current)</a:t>
            </a:r>
            <a:endParaRPr lang="en-US" sz="2400" b="1" dirty="0">
              <a:solidFill>
                <a:srgbClr val="FFFFFF"/>
              </a:solidFill>
              <a:latin typeface="Times New Roman Bold"/>
              <a:ea typeface="Times New Roman Bold"/>
              <a:cs typeface="Times New Roman Bold"/>
              <a:sym typeface="Times New Roman Bold"/>
            </a:endParaRPr>
          </a:p>
        </p:txBody>
      </p:sp>
      <p:sp>
        <p:nvSpPr>
          <p:cNvPr id="90" name="TextBox 57">
            <a:extLst>
              <a:ext uri="{FF2B5EF4-FFF2-40B4-BE49-F238E27FC236}">
                <a16:creationId xmlns:a16="http://schemas.microsoft.com/office/drawing/2014/main" id="{255B3C4F-BDDB-EC46-2138-2D1D2CD93A82}"/>
              </a:ext>
            </a:extLst>
          </p:cNvPr>
          <p:cNvSpPr txBox="1"/>
          <p:nvPr/>
        </p:nvSpPr>
        <p:spPr>
          <a:xfrm>
            <a:off x="8132523" y="1957807"/>
            <a:ext cx="3824761" cy="1515903"/>
          </a:xfrm>
          <a:prstGeom prst="rect">
            <a:avLst/>
          </a:prstGeom>
        </p:spPr>
        <p:txBody>
          <a:bodyPr lIns="0" tIns="0" rIns="0" bIns="0" rtlCol="0" anchor="t"/>
          <a:lstStyle/>
          <a:p>
            <a:pPr algn="ctr">
              <a:lnSpc>
                <a:spcPts val="3667"/>
              </a:lnSpc>
            </a:pPr>
            <a:r>
              <a:rPr lang="en-US" b="1" dirty="0">
                <a:solidFill>
                  <a:srgbClr val="000000"/>
                </a:solidFill>
                <a:latin typeface="Times New Roman Bold"/>
                <a:ea typeface="Times New Roman Bold"/>
                <a:cs typeface="Times New Roman Bold"/>
                <a:sym typeface="Times New Roman Bold"/>
              </a:rPr>
              <a:t>16 Meetings  </a:t>
            </a:r>
          </a:p>
          <a:p>
            <a:pPr algn="ctr">
              <a:lnSpc>
                <a:spcPts val="3667"/>
              </a:lnSpc>
            </a:pPr>
            <a:r>
              <a:rPr lang="en-US" b="1" dirty="0">
                <a:solidFill>
                  <a:srgbClr val="000000"/>
                </a:solidFill>
                <a:latin typeface="Times New Roman Bold"/>
                <a:ea typeface="Times New Roman Bold"/>
                <a:cs typeface="Times New Roman Bold"/>
                <a:sym typeface="Times New Roman Bold"/>
              </a:rPr>
              <a:t>11 Representations</a:t>
            </a:r>
          </a:p>
          <a:p>
            <a:pPr algn="ctr">
              <a:lnSpc>
                <a:spcPts val="3667"/>
              </a:lnSpc>
            </a:pPr>
            <a:r>
              <a:rPr lang="en-US" b="1" dirty="0">
                <a:solidFill>
                  <a:srgbClr val="000000"/>
                </a:solidFill>
                <a:latin typeface="Times New Roman Bold"/>
                <a:ea typeface="Times New Roman Bold"/>
                <a:cs typeface="Times New Roman Bold"/>
                <a:sym typeface="Times New Roman Bold"/>
              </a:rPr>
              <a:t>7 Wins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211642"/>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2">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2">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2">
                <a:alphaModFix amt="53000"/>
              </a:blip>
              <a:stretch>
                <a:fillRect l="-8459" r="-8459" b="-254993"/>
              </a:stretch>
            </a:blipFill>
          </p:spPr>
          <p:txBody>
            <a:bodyPr/>
            <a:lstStyle/>
            <a:p>
              <a:endParaRPr lang="en-US"/>
            </a:p>
          </p:txBody>
        </p:sp>
      </p:grpSp>
      <p:sp>
        <p:nvSpPr>
          <p:cNvPr id="6" name="Freeform 6"/>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3"/>
            <a:stretch>
              <a:fillRect r="-8"/>
            </a:stretch>
          </a:blipFill>
        </p:spPr>
        <p:txBody>
          <a:bodyPr/>
          <a:lstStyle/>
          <a:p>
            <a:endParaRPr lang="en-US"/>
          </a:p>
        </p:txBody>
      </p:sp>
      <p:grpSp>
        <p:nvGrpSpPr>
          <p:cNvPr id="7" name="Group 7"/>
          <p:cNvGrpSpPr/>
          <p:nvPr/>
        </p:nvGrpSpPr>
        <p:grpSpPr>
          <a:xfrm>
            <a:off x="1032856" y="1767571"/>
            <a:ext cx="16222289" cy="1823816"/>
            <a:chOff x="0" y="-74488"/>
            <a:chExt cx="21629718" cy="2431755"/>
          </a:xfrm>
        </p:grpSpPr>
        <p:grpSp>
          <p:nvGrpSpPr>
            <p:cNvPr id="8" name="Group 8"/>
            <p:cNvGrpSpPr/>
            <p:nvPr/>
          </p:nvGrpSpPr>
          <p:grpSpPr>
            <a:xfrm>
              <a:off x="0" y="-74488"/>
              <a:ext cx="3598719" cy="2431755"/>
              <a:chOff x="0" y="-19050"/>
              <a:chExt cx="920361" cy="621914"/>
            </a:xfrm>
          </p:grpSpPr>
          <p:sp>
            <p:nvSpPr>
              <p:cNvPr id="9" name="Freeform 9"/>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10" name="TextBox 10"/>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0" y="2261280"/>
              <a:ext cx="3598719" cy="95986"/>
              <a:chOff x="0" y="0"/>
              <a:chExt cx="920361" cy="24548"/>
            </a:xfrm>
          </p:grpSpPr>
          <p:sp>
            <p:nvSpPr>
              <p:cNvPr id="12" name="Freeform 12"/>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13" name="TextBox 13"/>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14" name="Group 14"/>
            <p:cNvGrpSpPr/>
            <p:nvPr/>
          </p:nvGrpSpPr>
          <p:grpSpPr>
            <a:xfrm>
              <a:off x="4512720" y="0"/>
              <a:ext cx="3598719" cy="2357267"/>
              <a:chOff x="0" y="0"/>
              <a:chExt cx="920361" cy="602864"/>
            </a:xfrm>
          </p:grpSpPr>
          <p:sp>
            <p:nvSpPr>
              <p:cNvPr id="15" name="Freeform 15"/>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16" name="TextBox 16"/>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17" name="Group 17"/>
            <p:cNvGrpSpPr/>
            <p:nvPr/>
          </p:nvGrpSpPr>
          <p:grpSpPr>
            <a:xfrm>
              <a:off x="4512720" y="2261280"/>
              <a:ext cx="3598719" cy="95986"/>
              <a:chOff x="0" y="0"/>
              <a:chExt cx="920361" cy="24548"/>
            </a:xfrm>
          </p:grpSpPr>
          <p:sp>
            <p:nvSpPr>
              <p:cNvPr id="18" name="Freeform 18"/>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19" name="TextBox 19"/>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20" name="Group 20"/>
            <p:cNvGrpSpPr/>
            <p:nvPr/>
          </p:nvGrpSpPr>
          <p:grpSpPr>
            <a:xfrm>
              <a:off x="9018813" y="0"/>
              <a:ext cx="3598719" cy="2357267"/>
              <a:chOff x="0" y="0"/>
              <a:chExt cx="920361" cy="602864"/>
            </a:xfrm>
          </p:grpSpPr>
          <p:sp>
            <p:nvSpPr>
              <p:cNvPr id="21" name="Freeform 21"/>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22" name="TextBox 22"/>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a:off x="9018813" y="2261280"/>
              <a:ext cx="3598719" cy="95986"/>
              <a:chOff x="0" y="0"/>
              <a:chExt cx="920361" cy="24548"/>
            </a:xfrm>
          </p:grpSpPr>
          <p:sp>
            <p:nvSpPr>
              <p:cNvPr id="24" name="Freeform 24"/>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25" name="TextBox 25"/>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26" name="Group 26"/>
            <p:cNvGrpSpPr/>
            <p:nvPr/>
          </p:nvGrpSpPr>
          <p:grpSpPr>
            <a:xfrm>
              <a:off x="13524906" y="0"/>
              <a:ext cx="3598719" cy="2357267"/>
              <a:chOff x="0" y="0"/>
              <a:chExt cx="920361" cy="602864"/>
            </a:xfrm>
          </p:grpSpPr>
          <p:sp>
            <p:nvSpPr>
              <p:cNvPr id="27" name="Freeform 27"/>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28" name="TextBox 28"/>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29" name="Group 29"/>
            <p:cNvGrpSpPr/>
            <p:nvPr/>
          </p:nvGrpSpPr>
          <p:grpSpPr>
            <a:xfrm>
              <a:off x="13524906" y="2261280"/>
              <a:ext cx="3598719" cy="95986"/>
              <a:chOff x="0" y="0"/>
              <a:chExt cx="920361" cy="24548"/>
            </a:xfrm>
          </p:grpSpPr>
          <p:sp>
            <p:nvSpPr>
              <p:cNvPr id="30" name="Freeform 30"/>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31" name="TextBox 31"/>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32" name="Group 32"/>
            <p:cNvGrpSpPr/>
            <p:nvPr/>
          </p:nvGrpSpPr>
          <p:grpSpPr>
            <a:xfrm>
              <a:off x="18030999" y="0"/>
              <a:ext cx="3598719" cy="2357267"/>
              <a:chOff x="0" y="0"/>
              <a:chExt cx="920361" cy="602864"/>
            </a:xfrm>
          </p:grpSpPr>
          <p:sp>
            <p:nvSpPr>
              <p:cNvPr id="33" name="Freeform 33"/>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34" name="TextBox 34"/>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35" name="Group 35"/>
            <p:cNvGrpSpPr/>
            <p:nvPr/>
          </p:nvGrpSpPr>
          <p:grpSpPr>
            <a:xfrm>
              <a:off x="18030999" y="2261280"/>
              <a:ext cx="3598719" cy="95986"/>
              <a:chOff x="0" y="0"/>
              <a:chExt cx="920361" cy="24548"/>
            </a:xfrm>
          </p:grpSpPr>
          <p:sp>
            <p:nvSpPr>
              <p:cNvPr id="36" name="Freeform 36"/>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37" name="TextBox 37"/>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grpSp>
        <p:nvGrpSpPr>
          <p:cNvPr id="38" name="Group 38"/>
          <p:cNvGrpSpPr/>
          <p:nvPr/>
        </p:nvGrpSpPr>
        <p:grpSpPr>
          <a:xfrm>
            <a:off x="1032856" y="3814783"/>
            <a:ext cx="16222289" cy="1767950"/>
            <a:chOff x="0" y="0"/>
            <a:chExt cx="21629718" cy="2357267"/>
          </a:xfrm>
        </p:grpSpPr>
        <p:grpSp>
          <p:nvGrpSpPr>
            <p:cNvPr id="39" name="Group 39"/>
            <p:cNvGrpSpPr/>
            <p:nvPr/>
          </p:nvGrpSpPr>
          <p:grpSpPr>
            <a:xfrm>
              <a:off x="0" y="0"/>
              <a:ext cx="3598719" cy="2357267"/>
              <a:chOff x="0" y="0"/>
              <a:chExt cx="920361" cy="602864"/>
            </a:xfrm>
          </p:grpSpPr>
          <p:sp>
            <p:nvSpPr>
              <p:cNvPr id="40" name="Freeform 40"/>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41" name="TextBox 41"/>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42" name="Group 42"/>
            <p:cNvGrpSpPr/>
            <p:nvPr/>
          </p:nvGrpSpPr>
          <p:grpSpPr>
            <a:xfrm>
              <a:off x="0" y="2261280"/>
              <a:ext cx="3598719" cy="95986"/>
              <a:chOff x="0" y="0"/>
              <a:chExt cx="920361" cy="24548"/>
            </a:xfrm>
          </p:grpSpPr>
          <p:sp>
            <p:nvSpPr>
              <p:cNvPr id="43" name="Freeform 43"/>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44" name="TextBox 44"/>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45" name="Group 45"/>
            <p:cNvGrpSpPr/>
            <p:nvPr/>
          </p:nvGrpSpPr>
          <p:grpSpPr>
            <a:xfrm>
              <a:off x="4512720" y="0"/>
              <a:ext cx="3598719" cy="2357267"/>
              <a:chOff x="0" y="0"/>
              <a:chExt cx="920361" cy="602864"/>
            </a:xfrm>
          </p:grpSpPr>
          <p:sp>
            <p:nvSpPr>
              <p:cNvPr id="46" name="Freeform 46"/>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47" name="TextBox 47"/>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48" name="Group 48"/>
            <p:cNvGrpSpPr/>
            <p:nvPr/>
          </p:nvGrpSpPr>
          <p:grpSpPr>
            <a:xfrm>
              <a:off x="4512720" y="2261280"/>
              <a:ext cx="3598719" cy="95986"/>
              <a:chOff x="0" y="0"/>
              <a:chExt cx="920361" cy="24548"/>
            </a:xfrm>
          </p:grpSpPr>
          <p:sp>
            <p:nvSpPr>
              <p:cNvPr id="49" name="Freeform 49"/>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50" name="TextBox 50"/>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51" name="Group 51"/>
            <p:cNvGrpSpPr/>
            <p:nvPr/>
          </p:nvGrpSpPr>
          <p:grpSpPr>
            <a:xfrm>
              <a:off x="9018813" y="0"/>
              <a:ext cx="3598719" cy="2357267"/>
              <a:chOff x="0" y="0"/>
              <a:chExt cx="920361" cy="602864"/>
            </a:xfrm>
          </p:grpSpPr>
          <p:sp>
            <p:nvSpPr>
              <p:cNvPr id="52" name="Freeform 52"/>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53" name="TextBox 53"/>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54" name="Group 54"/>
            <p:cNvGrpSpPr/>
            <p:nvPr/>
          </p:nvGrpSpPr>
          <p:grpSpPr>
            <a:xfrm>
              <a:off x="9018813" y="2261280"/>
              <a:ext cx="3598719" cy="95986"/>
              <a:chOff x="0" y="0"/>
              <a:chExt cx="920361" cy="24548"/>
            </a:xfrm>
          </p:grpSpPr>
          <p:sp>
            <p:nvSpPr>
              <p:cNvPr id="55" name="Freeform 55"/>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56" name="TextBox 56"/>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57" name="Group 57"/>
            <p:cNvGrpSpPr/>
            <p:nvPr/>
          </p:nvGrpSpPr>
          <p:grpSpPr>
            <a:xfrm>
              <a:off x="13524906" y="0"/>
              <a:ext cx="3598719" cy="2357267"/>
              <a:chOff x="0" y="0"/>
              <a:chExt cx="920361" cy="602864"/>
            </a:xfrm>
          </p:grpSpPr>
          <p:sp>
            <p:nvSpPr>
              <p:cNvPr id="58" name="Freeform 58"/>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59" name="TextBox 59"/>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60" name="Group 60"/>
            <p:cNvGrpSpPr/>
            <p:nvPr/>
          </p:nvGrpSpPr>
          <p:grpSpPr>
            <a:xfrm>
              <a:off x="13524906" y="2261280"/>
              <a:ext cx="3598719" cy="95986"/>
              <a:chOff x="0" y="0"/>
              <a:chExt cx="920361" cy="24548"/>
            </a:xfrm>
          </p:grpSpPr>
          <p:sp>
            <p:nvSpPr>
              <p:cNvPr id="61" name="Freeform 61"/>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62" name="TextBox 62"/>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63" name="Group 63"/>
            <p:cNvGrpSpPr/>
            <p:nvPr/>
          </p:nvGrpSpPr>
          <p:grpSpPr>
            <a:xfrm>
              <a:off x="18030999" y="0"/>
              <a:ext cx="3598719" cy="2357267"/>
              <a:chOff x="0" y="0"/>
              <a:chExt cx="920361" cy="602864"/>
            </a:xfrm>
          </p:grpSpPr>
          <p:sp>
            <p:nvSpPr>
              <p:cNvPr id="64" name="Freeform 64"/>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65" name="TextBox 65"/>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66" name="Group 66"/>
            <p:cNvGrpSpPr/>
            <p:nvPr/>
          </p:nvGrpSpPr>
          <p:grpSpPr>
            <a:xfrm>
              <a:off x="18030999" y="2261280"/>
              <a:ext cx="3598719" cy="95986"/>
              <a:chOff x="0" y="0"/>
              <a:chExt cx="920361" cy="24548"/>
            </a:xfrm>
          </p:grpSpPr>
          <p:sp>
            <p:nvSpPr>
              <p:cNvPr id="67" name="Freeform 67"/>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68" name="TextBox 68"/>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grpSp>
        <p:nvGrpSpPr>
          <p:cNvPr id="69" name="Group 69"/>
          <p:cNvGrpSpPr/>
          <p:nvPr/>
        </p:nvGrpSpPr>
        <p:grpSpPr>
          <a:xfrm>
            <a:off x="1032856" y="5806128"/>
            <a:ext cx="16222289" cy="1767950"/>
            <a:chOff x="0" y="0"/>
            <a:chExt cx="21629718" cy="2357267"/>
          </a:xfrm>
        </p:grpSpPr>
        <p:grpSp>
          <p:nvGrpSpPr>
            <p:cNvPr id="70" name="Group 70"/>
            <p:cNvGrpSpPr/>
            <p:nvPr/>
          </p:nvGrpSpPr>
          <p:grpSpPr>
            <a:xfrm>
              <a:off x="0" y="0"/>
              <a:ext cx="3598719" cy="2357267"/>
              <a:chOff x="0" y="0"/>
              <a:chExt cx="920361" cy="602864"/>
            </a:xfrm>
          </p:grpSpPr>
          <p:sp>
            <p:nvSpPr>
              <p:cNvPr id="71" name="Freeform 71"/>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72" name="TextBox 72"/>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73" name="Group 73"/>
            <p:cNvGrpSpPr/>
            <p:nvPr/>
          </p:nvGrpSpPr>
          <p:grpSpPr>
            <a:xfrm>
              <a:off x="0" y="2261280"/>
              <a:ext cx="3598719" cy="95986"/>
              <a:chOff x="0" y="0"/>
              <a:chExt cx="920361" cy="24548"/>
            </a:xfrm>
          </p:grpSpPr>
          <p:sp>
            <p:nvSpPr>
              <p:cNvPr id="74" name="Freeform 74"/>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75" name="TextBox 75"/>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76" name="Group 76"/>
            <p:cNvGrpSpPr/>
            <p:nvPr/>
          </p:nvGrpSpPr>
          <p:grpSpPr>
            <a:xfrm>
              <a:off x="4512720" y="0"/>
              <a:ext cx="3598719" cy="2357267"/>
              <a:chOff x="0" y="0"/>
              <a:chExt cx="920361" cy="602864"/>
            </a:xfrm>
          </p:grpSpPr>
          <p:sp>
            <p:nvSpPr>
              <p:cNvPr id="77" name="Freeform 77"/>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78" name="TextBox 78"/>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79" name="Group 79"/>
            <p:cNvGrpSpPr/>
            <p:nvPr/>
          </p:nvGrpSpPr>
          <p:grpSpPr>
            <a:xfrm>
              <a:off x="4512720" y="2261280"/>
              <a:ext cx="3598719" cy="95986"/>
              <a:chOff x="0" y="0"/>
              <a:chExt cx="920361" cy="24548"/>
            </a:xfrm>
          </p:grpSpPr>
          <p:sp>
            <p:nvSpPr>
              <p:cNvPr id="80" name="Freeform 80"/>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81" name="TextBox 81"/>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82" name="Group 82"/>
            <p:cNvGrpSpPr/>
            <p:nvPr/>
          </p:nvGrpSpPr>
          <p:grpSpPr>
            <a:xfrm>
              <a:off x="9018813" y="0"/>
              <a:ext cx="3598719" cy="2357267"/>
              <a:chOff x="0" y="0"/>
              <a:chExt cx="920361" cy="602864"/>
            </a:xfrm>
          </p:grpSpPr>
          <p:sp>
            <p:nvSpPr>
              <p:cNvPr id="83" name="Freeform 83"/>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84" name="TextBox 84"/>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85" name="Group 85"/>
            <p:cNvGrpSpPr/>
            <p:nvPr/>
          </p:nvGrpSpPr>
          <p:grpSpPr>
            <a:xfrm>
              <a:off x="9018813" y="2261280"/>
              <a:ext cx="3598719" cy="95986"/>
              <a:chOff x="0" y="0"/>
              <a:chExt cx="920361" cy="24548"/>
            </a:xfrm>
          </p:grpSpPr>
          <p:sp>
            <p:nvSpPr>
              <p:cNvPr id="86" name="Freeform 86"/>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87" name="TextBox 87"/>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88" name="Group 88"/>
            <p:cNvGrpSpPr/>
            <p:nvPr/>
          </p:nvGrpSpPr>
          <p:grpSpPr>
            <a:xfrm>
              <a:off x="13524906" y="0"/>
              <a:ext cx="3598719" cy="2357267"/>
              <a:chOff x="0" y="0"/>
              <a:chExt cx="920361" cy="602864"/>
            </a:xfrm>
          </p:grpSpPr>
          <p:sp>
            <p:nvSpPr>
              <p:cNvPr id="89" name="Freeform 89"/>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90" name="TextBox 90"/>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91" name="Group 91"/>
            <p:cNvGrpSpPr/>
            <p:nvPr/>
          </p:nvGrpSpPr>
          <p:grpSpPr>
            <a:xfrm>
              <a:off x="13524906" y="2261280"/>
              <a:ext cx="3598719" cy="95986"/>
              <a:chOff x="0" y="0"/>
              <a:chExt cx="920361" cy="24548"/>
            </a:xfrm>
          </p:grpSpPr>
          <p:sp>
            <p:nvSpPr>
              <p:cNvPr id="92" name="Freeform 92"/>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93" name="TextBox 93"/>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94" name="Group 94"/>
            <p:cNvGrpSpPr/>
            <p:nvPr/>
          </p:nvGrpSpPr>
          <p:grpSpPr>
            <a:xfrm>
              <a:off x="18030999" y="0"/>
              <a:ext cx="3598719" cy="2357267"/>
              <a:chOff x="0" y="0"/>
              <a:chExt cx="920361" cy="602864"/>
            </a:xfrm>
          </p:grpSpPr>
          <p:sp>
            <p:nvSpPr>
              <p:cNvPr id="95" name="Freeform 95"/>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96" name="TextBox 96"/>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97" name="Group 97"/>
            <p:cNvGrpSpPr/>
            <p:nvPr/>
          </p:nvGrpSpPr>
          <p:grpSpPr>
            <a:xfrm>
              <a:off x="18030999" y="2261280"/>
              <a:ext cx="3598719" cy="95986"/>
              <a:chOff x="0" y="0"/>
              <a:chExt cx="920361" cy="24548"/>
            </a:xfrm>
          </p:grpSpPr>
          <p:sp>
            <p:nvSpPr>
              <p:cNvPr id="98" name="Freeform 98"/>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99" name="TextBox 99"/>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grpSp>
        <p:nvGrpSpPr>
          <p:cNvPr id="100" name="Group 100"/>
          <p:cNvGrpSpPr/>
          <p:nvPr/>
        </p:nvGrpSpPr>
        <p:grpSpPr>
          <a:xfrm>
            <a:off x="2722641" y="7797474"/>
            <a:ext cx="12842719" cy="1767950"/>
            <a:chOff x="0" y="0"/>
            <a:chExt cx="17123625" cy="2357267"/>
          </a:xfrm>
        </p:grpSpPr>
        <p:grpSp>
          <p:nvGrpSpPr>
            <p:cNvPr id="101" name="Group 101"/>
            <p:cNvGrpSpPr/>
            <p:nvPr/>
          </p:nvGrpSpPr>
          <p:grpSpPr>
            <a:xfrm>
              <a:off x="0" y="0"/>
              <a:ext cx="3598719" cy="2357267"/>
              <a:chOff x="0" y="0"/>
              <a:chExt cx="920361" cy="602864"/>
            </a:xfrm>
          </p:grpSpPr>
          <p:sp>
            <p:nvSpPr>
              <p:cNvPr id="102" name="Freeform 102"/>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103" name="TextBox 103"/>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104" name="Group 104"/>
            <p:cNvGrpSpPr/>
            <p:nvPr/>
          </p:nvGrpSpPr>
          <p:grpSpPr>
            <a:xfrm>
              <a:off x="0" y="2261280"/>
              <a:ext cx="3598719" cy="95986"/>
              <a:chOff x="0" y="0"/>
              <a:chExt cx="920361" cy="24548"/>
            </a:xfrm>
          </p:grpSpPr>
          <p:sp>
            <p:nvSpPr>
              <p:cNvPr id="105" name="Freeform 105"/>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106" name="TextBox 106"/>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107" name="Group 107"/>
            <p:cNvGrpSpPr/>
            <p:nvPr/>
          </p:nvGrpSpPr>
          <p:grpSpPr>
            <a:xfrm>
              <a:off x="4512720" y="0"/>
              <a:ext cx="3598719" cy="2357267"/>
              <a:chOff x="0" y="0"/>
              <a:chExt cx="920361" cy="602864"/>
            </a:xfrm>
          </p:grpSpPr>
          <p:sp>
            <p:nvSpPr>
              <p:cNvPr id="108" name="Freeform 108"/>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109" name="TextBox 109"/>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110" name="Group 110"/>
            <p:cNvGrpSpPr/>
            <p:nvPr/>
          </p:nvGrpSpPr>
          <p:grpSpPr>
            <a:xfrm>
              <a:off x="4512720" y="2261280"/>
              <a:ext cx="3598719" cy="95986"/>
              <a:chOff x="0" y="0"/>
              <a:chExt cx="920361" cy="24548"/>
            </a:xfrm>
          </p:grpSpPr>
          <p:sp>
            <p:nvSpPr>
              <p:cNvPr id="111" name="Freeform 111"/>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112" name="TextBox 112"/>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113" name="Group 113"/>
            <p:cNvGrpSpPr/>
            <p:nvPr/>
          </p:nvGrpSpPr>
          <p:grpSpPr>
            <a:xfrm>
              <a:off x="9018813" y="0"/>
              <a:ext cx="3598719" cy="2357267"/>
              <a:chOff x="0" y="0"/>
              <a:chExt cx="920361" cy="602864"/>
            </a:xfrm>
          </p:grpSpPr>
          <p:sp>
            <p:nvSpPr>
              <p:cNvPr id="114" name="Freeform 114"/>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115" name="TextBox 115"/>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116" name="Group 116"/>
            <p:cNvGrpSpPr/>
            <p:nvPr/>
          </p:nvGrpSpPr>
          <p:grpSpPr>
            <a:xfrm>
              <a:off x="9018813" y="2261280"/>
              <a:ext cx="3598719" cy="95986"/>
              <a:chOff x="0" y="0"/>
              <a:chExt cx="920361" cy="24548"/>
            </a:xfrm>
          </p:grpSpPr>
          <p:sp>
            <p:nvSpPr>
              <p:cNvPr id="117" name="Freeform 117"/>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118" name="TextBox 118"/>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nvGrpSpPr>
            <p:cNvPr id="119" name="Group 119"/>
            <p:cNvGrpSpPr/>
            <p:nvPr/>
          </p:nvGrpSpPr>
          <p:grpSpPr>
            <a:xfrm>
              <a:off x="13524906" y="0"/>
              <a:ext cx="3598719" cy="2357267"/>
              <a:chOff x="0" y="0"/>
              <a:chExt cx="920361" cy="602864"/>
            </a:xfrm>
          </p:grpSpPr>
          <p:sp>
            <p:nvSpPr>
              <p:cNvPr id="120" name="Freeform 120"/>
              <p:cNvSpPr/>
              <p:nvPr/>
            </p:nvSpPr>
            <p:spPr>
              <a:xfrm>
                <a:off x="0" y="0"/>
                <a:ext cx="920361" cy="602864"/>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endParaRPr lang="en-US"/>
              </a:p>
            </p:txBody>
          </p:sp>
          <p:sp>
            <p:nvSpPr>
              <p:cNvPr id="121" name="TextBox 121"/>
              <p:cNvSpPr txBox="1"/>
              <p:nvPr/>
            </p:nvSpPr>
            <p:spPr>
              <a:xfrm>
                <a:off x="0" y="-19050"/>
                <a:ext cx="920361" cy="621914"/>
              </a:xfrm>
              <a:prstGeom prst="rect">
                <a:avLst/>
              </a:prstGeom>
            </p:spPr>
            <p:txBody>
              <a:bodyPr lIns="50800" tIns="50800" rIns="50800" bIns="50800" rtlCol="0" anchor="ctr"/>
              <a:lstStyle/>
              <a:p>
                <a:pPr algn="ctr">
                  <a:lnSpc>
                    <a:spcPts val="1960"/>
                  </a:lnSpc>
                </a:pPr>
                <a:endParaRPr/>
              </a:p>
            </p:txBody>
          </p:sp>
        </p:grpSp>
        <p:grpSp>
          <p:nvGrpSpPr>
            <p:cNvPr id="122" name="Group 122"/>
            <p:cNvGrpSpPr/>
            <p:nvPr/>
          </p:nvGrpSpPr>
          <p:grpSpPr>
            <a:xfrm>
              <a:off x="13524906" y="2261280"/>
              <a:ext cx="3598719" cy="95986"/>
              <a:chOff x="0" y="0"/>
              <a:chExt cx="920361" cy="24548"/>
            </a:xfrm>
          </p:grpSpPr>
          <p:sp>
            <p:nvSpPr>
              <p:cNvPr id="123" name="Freeform 123"/>
              <p:cNvSpPr/>
              <p:nvPr/>
            </p:nvSpPr>
            <p:spPr>
              <a:xfrm>
                <a:off x="0" y="0"/>
                <a:ext cx="920361" cy="24548"/>
              </a:xfrm>
              <a:custGeom>
                <a:avLst/>
                <a:gdLst/>
                <a:ahLst/>
                <a:cxnLst/>
                <a:rect l="l" t="t" r="r" b="b"/>
                <a:pathLst>
                  <a:path w="920361" h="24548">
                    <a:moveTo>
                      <a:pt x="0" y="0"/>
                    </a:moveTo>
                    <a:lnTo>
                      <a:pt x="920361" y="0"/>
                    </a:lnTo>
                    <a:lnTo>
                      <a:pt x="920361" y="24548"/>
                    </a:lnTo>
                    <a:lnTo>
                      <a:pt x="0" y="24548"/>
                    </a:lnTo>
                    <a:close/>
                  </a:path>
                </a:pathLst>
              </a:custGeom>
              <a:solidFill>
                <a:srgbClr val="00B050"/>
              </a:solidFill>
            </p:spPr>
            <p:txBody>
              <a:bodyPr/>
              <a:lstStyle/>
              <a:p>
                <a:endParaRPr lang="en-US"/>
              </a:p>
            </p:txBody>
          </p:sp>
          <p:sp>
            <p:nvSpPr>
              <p:cNvPr id="124" name="TextBox 124"/>
              <p:cNvSpPr txBox="1"/>
              <p:nvPr/>
            </p:nvSpPr>
            <p:spPr>
              <a:xfrm>
                <a:off x="0" y="-19050"/>
                <a:ext cx="920361" cy="43598"/>
              </a:xfrm>
              <a:prstGeom prst="rect">
                <a:avLst/>
              </a:prstGeom>
            </p:spPr>
            <p:txBody>
              <a:bodyPr lIns="50800" tIns="50800" rIns="50800" bIns="50800" rtlCol="0" anchor="ctr"/>
              <a:lstStyle/>
              <a:p>
                <a:pPr algn="ctr">
                  <a:lnSpc>
                    <a:spcPts val="1960"/>
                  </a:lnSpc>
                </a:pPr>
                <a:endParaRPr/>
              </a:p>
            </p:txBody>
          </p:sp>
        </p:grpSp>
      </p:grpSp>
      <p:sp>
        <p:nvSpPr>
          <p:cNvPr id="125" name="TextBox 125"/>
          <p:cNvSpPr txBox="1"/>
          <p:nvPr/>
        </p:nvSpPr>
        <p:spPr>
          <a:xfrm>
            <a:off x="790604" y="740373"/>
            <a:ext cx="10997356" cy="623009"/>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Helvetica Now Display Bold"/>
                <a:ea typeface="Helvetica Now Display Bold"/>
                <a:cs typeface="Helvetica Now Display Bold"/>
                <a:sym typeface="Helvetica Now Display Bold"/>
              </a:rPr>
              <a:t>SUPPORTING PARTNERS </a:t>
            </a:r>
          </a:p>
        </p:txBody>
      </p:sp>
      <p:sp>
        <p:nvSpPr>
          <p:cNvPr id="126" name="Freeform 126" descr="Career Opportunities | NDA"/>
          <p:cNvSpPr/>
          <p:nvPr/>
        </p:nvSpPr>
        <p:spPr>
          <a:xfrm>
            <a:off x="14511671" y="2474027"/>
            <a:ext cx="2705551" cy="607563"/>
          </a:xfrm>
          <a:custGeom>
            <a:avLst/>
            <a:gdLst/>
            <a:ahLst/>
            <a:cxnLst/>
            <a:rect l="l" t="t" r="r" b="b"/>
            <a:pathLst>
              <a:path w="2705551" h="607563">
                <a:moveTo>
                  <a:pt x="0" y="0"/>
                </a:moveTo>
                <a:lnTo>
                  <a:pt x="2705551" y="0"/>
                </a:lnTo>
                <a:lnTo>
                  <a:pt x="2705551" y="607563"/>
                </a:lnTo>
                <a:lnTo>
                  <a:pt x="0" y="607563"/>
                </a:lnTo>
                <a:lnTo>
                  <a:pt x="0" y="0"/>
                </a:lnTo>
                <a:close/>
              </a:path>
            </a:pathLst>
          </a:custGeom>
          <a:blipFill>
            <a:blip r:embed="rId4"/>
            <a:stretch>
              <a:fillRect r="-8122"/>
            </a:stretch>
          </a:blipFill>
        </p:spPr>
        <p:txBody>
          <a:bodyPr/>
          <a:lstStyle/>
          <a:p>
            <a:endParaRPr lang="en-US"/>
          </a:p>
        </p:txBody>
      </p:sp>
      <p:sp>
        <p:nvSpPr>
          <p:cNvPr id="127" name="Freeform 127" descr="IC Universal Legal – Advocates Solicitors"/>
          <p:cNvSpPr/>
          <p:nvPr/>
        </p:nvSpPr>
        <p:spPr>
          <a:xfrm>
            <a:off x="11787960" y="2057400"/>
            <a:ext cx="1371161" cy="1171732"/>
          </a:xfrm>
          <a:custGeom>
            <a:avLst/>
            <a:gdLst/>
            <a:ahLst/>
            <a:cxnLst/>
            <a:rect l="l" t="t" r="r" b="b"/>
            <a:pathLst>
              <a:path w="1371161" h="1171732">
                <a:moveTo>
                  <a:pt x="0" y="0"/>
                </a:moveTo>
                <a:lnTo>
                  <a:pt x="1371161" y="0"/>
                </a:lnTo>
                <a:lnTo>
                  <a:pt x="1371161" y="1171731"/>
                </a:lnTo>
                <a:lnTo>
                  <a:pt x="0" y="1171731"/>
                </a:lnTo>
                <a:lnTo>
                  <a:pt x="0" y="0"/>
                </a:lnTo>
                <a:close/>
              </a:path>
            </a:pathLst>
          </a:custGeom>
          <a:blipFill>
            <a:blip r:embed="rId5"/>
            <a:stretch>
              <a:fillRect r="-3997"/>
            </a:stretch>
          </a:blipFill>
        </p:spPr>
        <p:txBody>
          <a:bodyPr/>
          <a:lstStyle/>
          <a:p>
            <a:endParaRPr lang="en-US"/>
          </a:p>
        </p:txBody>
      </p:sp>
      <p:sp>
        <p:nvSpPr>
          <p:cNvPr id="128" name="Freeform 128"/>
          <p:cNvSpPr/>
          <p:nvPr/>
        </p:nvSpPr>
        <p:spPr>
          <a:xfrm>
            <a:off x="1685293" y="2000646"/>
            <a:ext cx="1586428" cy="1204099"/>
          </a:xfrm>
          <a:custGeom>
            <a:avLst/>
            <a:gdLst/>
            <a:ahLst/>
            <a:cxnLst/>
            <a:rect l="l" t="t" r="r" b="b"/>
            <a:pathLst>
              <a:path w="1586428" h="1204099">
                <a:moveTo>
                  <a:pt x="0" y="0"/>
                </a:moveTo>
                <a:lnTo>
                  <a:pt x="1586427" y="0"/>
                </a:lnTo>
                <a:lnTo>
                  <a:pt x="1586427" y="1204098"/>
                </a:lnTo>
                <a:lnTo>
                  <a:pt x="0" y="1204098"/>
                </a:lnTo>
                <a:lnTo>
                  <a:pt x="0" y="0"/>
                </a:lnTo>
                <a:close/>
              </a:path>
            </a:pathLst>
          </a:custGeom>
          <a:blipFill>
            <a:blip r:embed="rId6"/>
            <a:stretch>
              <a:fillRect/>
            </a:stretch>
          </a:blipFill>
        </p:spPr>
        <p:txBody>
          <a:bodyPr/>
          <a:lstStyle/>
          <a:p>
            <a:endParaRPr lang="en-US"/>
          </a:p>
        </p:txBody>
      </p:sp>
      <p:sp>
        <p:nvSpPr>
          <p:cNvPr id="129" name="Freeform 129" descr="Ernst &amp; Young - Wikipedia"/>
          <p:cNvSpPr/>
          <p:nvPr/>
        </p:nvSpPr>
        <p:spPr>
          <a:xfrm>
            <a:off x="5212823" y="2025335"/>
            <a:ext cx="1154719" cy="1154719"/>
          </a:xfrm>
          <a:custGeom>
            <a:avLst/>
            <a:gdLst/>
            <a:ahLst/>
            <a:cxnLst/>
            <a:rect l="l" t="t" r="r" b="b"/>
            <a:pathLst>
              <a:path w="1154719" h="1154719">
                <a:moveTo>
                  <a:pt x="0" y="0"/>
                </a:moveTo>
                <a:lnTo>
                  <a:pt x="1154719" y="0"/>
                </a:lnTo>
                <a:lnTo>
                  <a:pt x="1154719" y="1154720"/>
                </a:lnTo>
                <a:lnTo>
                  <a:pt x="0" y="1154720"/>
                </a:lnTo>
                <a:lnTo>
                  <a:pt x="0" y="0"/>
                </a:lnTo>
                <a:close/>
              </a:path>
            </a:pathLst>
          </a:custGeom>
          <a:blipFill>
            <a:blip r:embed="rId7"/>
            <a:stretch>
              <a:fillRect/>
            </a:stretch>
          </a:blipFill>
        </p:spPr>
        <p:txBody>
          <a:bodyPr/>
          <a:lstStyle/>
          <a:p>
            <a:endParaRPr lang="en-US"/>
          </a:p>
        </p:txBody>
      </p:sp>
      <p:sp>
        <p:nvSpPr>
          <p:cNvPr id="130" name="Freeform 130" descr="Khaitan &amp; Co - Best Corporate Law Firms in India, Top Company/ Commercial  Law Firms for Legal Litigation."/>
          <p:cNvSpPr/>
          <p:nvPr/>
        </p:nvSpPr>
        <p:spPr>
          <a:xfrm>
            <a:off x="7858245" y="2425957"/>
            <a:ext cx="2574523" cy="703703"/>
          </a:xfrm>
          <a:custGeom>
            <a:avLst/>
            <a:gdLst/>
            <a:ahLst/>
            <a:cxnLst/>
            <a:rect l="l" t="t" r="r" b="b"/>
            <a:pathLst>
              <a:path w="2574523" h="703703">
                <a:moveTo>
                  <a:pt x="0" y="0"/>
                </a:moveTo>
                <a:lnTo>
                  <a:pt x="2574523" y="0"/>
                </a:lnTo>
                <a:lnTo>
                  <a:pt x="2574523" y="703703"/>
                </a:lnTo>
                <a:lnTo>
                  <a:pt x="0" y="703703"/>
                </a:lnTo>
                <a:lnTo>
                  <a:pt x="0" y="0"/>
                </a:lnTo>
                <a:close/>
              </a:path>
            </a:pathLst>
          </a:custGeom>
          <a:blipFill>
            <a:blip r:embed="rId8"/>
            <a:stretch>
              <a:fillRect/>
            </a:stretch>
          </a:blipFill>
        </p:spPr>
        <p:txBody>
          <a:bodyPr/>
          <a:lstStyle/>
          <a:p>
            <a:endParaRPr lang="en-US"/>
          </a:p>
        </p:txBody>
      </p:sp>
      <p:sp>
        <p:nvSpPr>
          <p:cNvPr id="131" name="Freeform 131"/>
          <p:cNvSpPr/>
          <p:nvPr/>
        </p:nvSpPr>
        <p:spPr>
          <a:xfrm>
            <a:off x="1080790" y="4358344"/>
            <a:ext cx="2605893" cy="1001118"/>
          </a:xfrm>
          <a:custGeom>
            <a:avLst/>
            <a:gdLst/>
            <a:ahLst/>
            <a:cxnLst/>
            <a:rect l="l" t="t" r="r" b="b"/>
            <a:pathLst>
              <a:path w="2605893" h="1001118">
                <a:moveTo>
                  <a:pt x="0" y="0"/>
                </a:moveTo>
                <a:lnTo>
                  <a:pt x="2605893" y="0"/>
                </a:lnTo>
                <a:lnTo>
                  <a:pt x="2605893" y="1001118"/>
                </a:lnTo>
                <a:lnTo>
                  <a:pt x="0" y="1001118"/>
                </a:lnTo>
                <a:lnTo>
                  <a:pt x="0" y="0"/>
                </a:lnTo>
                <a:close/>
              </a:path>
            </a:pathLst>
          </a:custGeom>
          <a:blipFill>
            <a:blip r:embed="rId9"/>
            <a:stretch>
              <a:fillRect l="-5647"/>
            </a:stretch>
          </a:blipFill>
        </p:spPr>
        <p:txBody>
          <a:bodyPr/>
          <a:lstStyle/>
          <a:p>
            <a:endParaRPr lang="en-US"/>
          </a:p>
        </p:txBody>
      </p:sp>
      <p:sp>
        <p:nvSpPr>
          <p:cNvPr id="132" name="Freeform 132"/>
          <p:cNvSpPr/>
          <p:nvPr/>
        </p:nvSpPr>
        <p:spPr>
          <a:xfrm>
            <a:off x="11477543" y="4341866"/>
            <a:ext cx="2086844" cy="861047"/>
          </a:xfrm>
          <a:custGeom>
            <a:avLst/>
            <a:gdLst/>
            <a:ahLst/>
            <a:cxnLst/>
            <a:rect l="l" t="t" r="r" b="b"/>
            <a:pathLst>
              <a:path w="2086844" h="861047">
                <a:moveTo>
                  <a:pt x="0" y="0"/>
                </a:moveTo>
                <a:lnTo>
                  <a:pt x="2086844" y="0"/>
                </a:lnTo>
                <a:lnTo>
                  <a:pt x="2086844" y="861047"/>
                </a:lnTo>
                <a:lnTo>
                  <a:pt x="0" y="861047"/>
                </a:lnTo>
                <a:lnTo>
                  <a:pt x="0" y="0"/>
                </a:lnTo>
                <a:close/>
              </a:path>
            </a:pathLst>
          </a:custGeom>
          <a:blipFill>
            <a:blip r:embed="rId10"/>
            <a:stretch>
              <a:fillRect/>
            </a:stretch>
          </a:blipFill>
        </p:spPr>
        <p:txBody>
          <a:bodyPr/>
          <a:lstStyle/>
          <a:p>
            <a:endParaRPr lang="en-US"/>
          </a:p>
        </p:txBody>
      </p:sp>
      <p:sp>
        <p:nvSpPr>
          <p:cNvPr id="133" name="Freeform 133" descr="Career Opportunities at Praxis Global Alliance - Join Us"/>
          <p:cNvSpPr/>
          <p:nvPr/>
        </p:nvSpPr>
        <p:spPr>
          <a:xfrm>
            <a:off x="4593832" y="4019925"/>
            <a:ext cx="2392702" cy="1357666"/>
          </a:xfrm>
          <a:custGeom>
            <a:avLst/>
            <a:gdLst/>
            <a:ahLst/>
            <a:cxnLst/>
            <a:rect l="l" t="t" r="r" b="b"/>
            <a:pathLst>
              <a:path w="2392702" h="1357666">
                <a:moveTo>
                  <a:pt x="0" y="0"/>
                </a:moveTo>
                <a:lnTo>
                  <a:pt x="2392701" y="0"/>
                </a:lnTo>
                <a:lnTo>
                  <a:pt x="2392701" y="1357665"/>
                </a:lnTo>
                <a:lnTo>
                  <a:pt x="0" y="1357665"/>
                </a:lnTo>
                <a:lnTo>
                  <a:pt x="0" y="0"/>
                </a:lnTo>
                <a:close/>
              </a:path>
            </a:pathLst>
          </a:custGeom>
          <a:blipFill>
            <a:blip r:embed="rId11"/>
            <a:stretch>
              <a:fillRect t="-26305" b="-49931"/>
            </a:stretch>
          </a:blipFill>
        </p:spPr>
        <p:txBody>
          <a:bodyPr/>
          <a:lstStyle/>
          <a:p>
            <a:endParaRPr lang="en-US"/>
          </a:p>
        </p:txBody>
      </p:sp>
      <p:sp>
        <p:nvSpPr>
          <p:cNvPr id="134" name="Freeform 134" descr="Houlihan Lokey Logo"/>
          <p:cNvSpPr/>
          <p:nvPr/>
        </p:nvSpPr>
        <p:spPr>
          <a:xfrm>
            <a:off x="7953566" y="4529519"/>
            <a:ext cx="2380868" cy="658767"/>
          </a:xfrm>
          <a:custGeom>
            <a:avLst/>
            <a:gdLst/>
            <a:ahLst/>
            <a:cxnLst/>
            <a:rect l="l" t="t" r="r" b="b"/>
            <a:pathLst>
              <a:path w="2380868" h="658767">
                <a:moveTo>
                  <a:pt x="0" y="0"/>
                </a:moveTo>
                <a:lnTo>
                  <a:pt x="2380868" y="0"/>
                </a:lnTo>
                <a:lnTo>
                  <a:pt x="2380868" y="658767"/>
                </a:lnTo>
                <a:lnTo>
                  <a:pt x="0" y="658767"/>
                </a:lnTo>
                <a:lnTo>
                  <a:pt x="0" y="0"/>
                </a:lnTo>
                <a:close/>
              </a:path>
            </a:pathLst>
          </a:custGeom>
          <a:blipFill>
            <a:blip r:embed="rId12"/>
            <a:stretch>
              <a:fillRect r="-64371"/>
            </a:stretch>
          </a:blipFill>
        </p:spPr>
        <p:txBody>
          <a:bodyPr/>
          <a:lstStyle/>
          <a:p>
            <a:endParaRPr lang="en-US"/>
          </a:p>
        </p:txBody>
      </p:sp>
      <p:sp>
        <p:nvSpPr>
          <p:cNvPr id="135" name="Freeform 135"/>
          <p:cNvSpPr/>
          <p:nvPr/>
        </p:nvSpPr>
        <p:spPr>
          <a:xfrm>
            <a:off x="1195733" y="6354258"/>
            <a:ext cx="2376008" cy="899850"/>
          </a:xfrm>
          <a:custGeom>
            <a:avLst/>
            <a:gdLst/>
            <a:ahLst/>
            <a:cxnLst/>
            <a:rect l="l" t="t" r="r" b="b"/>
            <a:pathLst>
              <a:path w="2376008" h="899850">
                <a:moveTo>
                  <a:pt x="0" y="0"/>
                </a:moveTo>
                <a:lnTo>
                  <a:pt x="2376007" y="0"/>
                </a:lnTo>
                <a:lnTo>
                  <a:pt x="2376007" y="899850"/>
                </a:lnTo>
                <a:lnTo>
                  <a:pt x="0" y="899850"/>
                </a:lnTo>
                <a:lnTo>
                  <a:pt x="0" y="0"/>
                </a:lnTo>
                <a:close/>
              </a:path>
            </a:pathLst>
          </a:custGeom>
          <a:blipFill>
            <a:blip r:embed="rId13"/>
            <a:stretch>
              <a:fillRect/>
            </a:stretch>
          </a:blipFill>
        </p:spPr>
        <p:txBody>
          <a:bodyPr/>
          <a:lstStyle/>
          <a:p>
            <a:endParaRPr lang="en-US"/>
          </a:p>
        </p:txBody>
      </p:sp>
      <p:sp>
        <p:nvSpPr>
          <p:cNvPr id="136" name="Freeform 136" descr="AZB &amp; Partners - Wikipedia"/>
          <p:cNvSpPr/>
          <p:nvPr/>
        </p:nvSpPr>
        <p:spPr>
          <a:xfrm>
            <a:off x="11613729" y="6185764"/>
            <a:ext cx="1903033" cy="1111372"/>
          </a:xfrm>
          <a:custGeom>
            <a:avLst/>
            <a:gdLst/>
            <a:ahLst/>
            <a:cxnLst/>
            <a:rect l="l" t="t" r="r" b="b"/>
            <a:pathLst>
              <a:path w="1903033" h="1111372">
                <a:moveTo>
                  <a:pt x="0" y="0"/>
                </a:moveTo>
                <a:lnTo>
                  <a:pt x="1903033" y="0"/>
                </a:lnTo>
                <a:lnTo>
                  <a:pt x="1903033" y="1111372"/>
                </a:lnTo>
                <a:lnTo>
                  <a:pt x="0" y="1111372"/>
                </a:lnTo>
                <a:lnTo>
                  <a:pt x="0" y="0"/>
                </a:lnTo>
                <a:close/>
              </a:path>
            </a:pathLst>
          </a:custGeom>
          <a:blipFill>
            <a:blip r:embed="rId14"/>
            <a:stretch>
              <a:fillRect/>
            </a:stretch>
          </a:blipFill>
        </p:spPr>
        <p:txBody>
          <a:bodyPr/>
          <a:lstStyle/>
          <a:p>
            <a:endParaRPr lang="en-US"/>
          </a:p>
        </p:txBody>
      </p:sp>
      <p:sp>
        <p:nvSpPr>
          <p:cNvPr id="137" name="Freeform 137" descr="Intellectual Property Due Diligence Suneeth Katarki, Partner and Aditi  Verma Thakur, Senior Associate, IndusLaw, published on Mondaq.com,  December, 2015."/>
          <p:cNvSpPr/>
          <p:nvPr/>
        </p:nvSpPr>
        <p:spPr>
          <a:xfrm>
            <a:off x="7877133" y="6584899"/>
            <a:ext cx="2591535" cy="438567"/>
          </a:xfrm>
          <a:custGeom>
            <a:avLst/>
            <a:gdLst/>
            <a:ahLst/>
            <a:cxnLst/>
            <a:rect l="l" t="t" r="r" b="b"/>
            <a:pathLst>
              <a:path w="2591535" h="438567">
                <a:moveTo>
                  <a:pt x="0" y="0"/>
                </a:moveTo>
                <a:lnTo>
                  <a:pt x="2591536" y="0"/>
                </a:lnTo>
                <a:lnTo>
                  <a:pt x="2591536" y="438567"/>
                </a:lnTo>
                <a:lnTo>
                  <a:pt x="0" y="438567"/>
                </a:lnTo>
                <a:lnTo>
                  <a:pt x="0" y="0"/>
                </a:lnTo>
                <a:close/>
              </a:path>
            </a:pathLst>
          </a:custGeom>
          <a:blipFill>
            <a:blip r:embed="rId15"/>
            <a:stretch>
              <a:fillRect/>
            </a:stretch>
          </a:blipFill>
        </p:spPr>
        <p:txBody>
          <a:bodyPr/>
          <a:lstStyle/>
          <a:p>
            <a:endParaRPr lang="en-US"/>
          </a:p>
        </p:txBody>
      </p:sp>
      <p:sp>
        <p:nvSpPr>
          <p:cNvPr id="138" name="Freeform 138" descr="Shardul Amarchand Mangaldas &amp; Co - Wikipedia"/>
          <p:cNvSpPr/>
          <p:nvPr/>
        </p:nvSpPr>
        <p:spPr>
          <a:xfrm>
            <a:off x="4516714" y="6311229"/>
            <a:ext cx="2396558" cy="985907"/>
          </a:xfrm>
          <a:custGeom>
            <a:avLst/>
            <a:gdLst/>
            <a:ahLst/>
            <a:cxnLst/>
            <a:rect l="l" t="t" r="r" b="b"/>
            <a:pathLst>
              <a:path w="2396558" h="985907">
                <a:moveTo>
                  <a:pt x="0" y="0"/>
                </a:moveTo>
                <a:lnTo>
                  <a:pt x="2396558" y="0"/>
                </a:lnTo>
                <a:lnTo>
                  <a:pt x="2396558" y="985907"/>
                </a:lnTo>
                <a:lnTo>
                  <a:pt x="0" y="985907"/>
                </a:lnTo>
                <a:lnTo>
                  <a:pt x="0" y="0"/>
                </a:lnTo>
                <a:close/>
              </a:path>
            </a:pathLst>
          </a:custGeom>
          <a:blipFill>
            <a:blip r:embed="rId16"/>
            <a:stretch>
              <a:fillRect r="-8259"/>
            </a:stretch>
          </a:blipFill>
        </p:spPr>
        <p:txBody>
          <a:bodyPr/>
          <a:lstStyle/>
          <a:p>
            <a:endParaRPr lang="en-US"/>
          </a:p>
        </p:txBody>
      </p:sp>
      <p:sp>
        <p:nvSpPr>
          <p:cNvPr id="139" name="Freeform 139"/>
          <p:cNvSpPr/>
          <p:nvPr/>
        </p:nvSpPr>
        <p:spPr>
          <a:xfrm>
            <a:off x="14545462" y="4196460"/>
            <a:ext cx="2804506" cy="1006453"/>
          </a:xfrm>
          <a:custGeom>
            <a:avLst/>
            <a:gdLst/>
            <a:ahLst/>
            <a:cxnLst/>
            <a:rect l="l" t="t" r="r" b="b"/>
            <a:pathLst>
              <a:path w="2804506" h="1006453">
                <a:moveTo>
                  <a:pt x="0" y="0"/>
                </a:moveTo>
                <a:lnTo>
                  <a:pt x="2804506" y="0"/>
                </a:lnTo>
                <a:lnTo>
                  <a:pt x="2804506" y="1006453"/>
                </a:lnTo>
                <a:lnTo>
                  <a:pt x="0" y="1006453"/>
                </a:lnTo>
                <a:lnTo>
                  <a:pt x="0" y="0"/>
                </a:lnTo>
                <a:close/>
              </a:path>
            </a:pathLst>
          </a:custGeom>
          <a:blipFill>
            <a:blip r:embed="rId17"/>
            <a:stretch>
              <a:fillRect b="-13202"/>
            </a:stretch>
          </a:blipFill>
        </p:spPr>
        <p:txBody>
          <a:bodyPr/>
          <a:lstStyle/>
          <a:p>
            <a:endParaRPr lang="en-US"/>
          </a:p>
        </p:txBody>
      </p:sp>
      <p:sp>
        <p:nvSpPr>
          <p:cNvPr id="140" name="Freeform 140" descr="Bain and Company - Culture, Interviews, Practice Areas and more"/>
          <p:cNvSpPr/>
          <p:nvPr/>
        </p:nvSpPr>
        <p:spPr>
          <a:xfrm>
            <a:off x="9595436" y="8203146"/>
            <a:ext cx="2500501" cy="956606"/>
          </a:xfrm>
          <a:custGeom>
            <a:avLst/>
            <a:gdLst/>
            <a:ahLst/>
            <a:cxnLst/>
            <a:rect l="l" t="t" r="r" b="b"/>
            <a:pathLst>
              <a:path w="2500501" h="956606">
                <a:moveTo>
                  <a:pt x="0" y="0"/>
                </a:moveTo>
                <a:lnTo>
                  <a:pt x="2500500" y="0"/>
                </a:lnTo>
                <a:lnTo>
                  <a:pt x="2500500" y="956606"/>
                </a:lnTo>
                <a:lnTo>
                  <a:pt x="0" y="956606"/>
                </a:lnTo>
                <a:lnTo>
                  <a:pt x="0" y="0"/>
                </a:lnTo>
                <a:close/>
              </a:path>
            </a:pathLst>
          </a:custGeom>
          <a:blipFill>
            <a:blip r:embed="rId18"/>
            <a:stretch>
              <a:fillRect b="-31523"/>
            </a:stretch>
          </a:blipFill>
        </p:spPr>
        <p:txBody>
          <a:bodyPr/>
          <a:lstStyle/>
          <a:p>
            <a:endParaRPr lang="en-US"/>
          </a:p>
        </p:txBody>
      </p:sp>
      <p:sp>
        <p:nvSpPr>
          <p:cNvPr id="141" name="Freeform 141"/>
          <p:cNvSpPr/>
          <p:nvPr/>
        </p:nvSpPr>
        <p:spPr>
          <a:xfrm>
            <a:off x="2985457" y="8212253"/>
            <a:ext cx="2149105" cy="1162506"/>
          </a:xfrm>
          <a:custGeom>
            <a:avLst/>
            <a:gdLst/>
            <a:ahLst/>
            <a:cxnLst/>
            <a:rect l="l" t="t" r="r" b="b"/>
            <a:pathLst>
              <a:path w="2149105" h="1162506">
                <a:moveTo>
                  <a:pt x="0" y="0"/>
                </a:moveTo>
                <a:lnTo>
                  <a:pt x="2149106" y="0"/>
                </a:lnTo>
                <a:lnTo>
                  <a:pt x="2149106" y="1162506"/>
                </a:lnTo>
                <a:lnTo>
                  <a:pt x="0" y="1162506"/>
                </a:lnTo>
                <a:lnTo>
                  <a:pt x="0" y="0"/>
                </a:lnTo>
                <a:close/>
              </a:path>
            </a:pathLst>
          </a:custGeom>
          <a:blipFill>
            <a:blip r:embed="rId19"/>
            <a:stretch>
              <a:fillRect/>
            </a:stretch>
          </a:blipFill>
        </p:spPr>
        <p:txBody>
          <a:bodyPr/>
          <a:lstStyle/>
          <a:p>
            <a:endParaRPr lang="en-US"/>
          </a:p>
        </p:txBody>
      </p:sp>
      <p:sp>
        <p:nvSpPr>
          <p:cNvPr id="142" name="Freeform 142"/>
          <p:cNvSpPr/>
          <p:nvPr/>
        </p:nvSpPr>
        <p:spPr>
          <a:xfrm>
            <a:off x="14812162" y="6012853"/>
            <a:ext cx="2205558" cy="1354500"/>
          </a:xfrm>
          <a:custGeom>
            <a:avLst/>
            <a:gdLst/>
            <a:ahLst/>
            <a:cxnLst/>
            <a:rect l="l" t="t" r="r" b="b"/>
            <a:pathLst>
              <a:path w="2205558" h="1354500">
                <a:moveTo>
                  <a:pt x="0" y="0"/>
                </a:moveTo>
                <a:lnTo>
                  <a:pt x="2205558" y="0"/>
                </a:lnTo>
                <a:lnTo>
                  <a:pt x="2205558" y="1354500"/>
                </a:lnTo>
                <a:lnTo>
                  <a:pt x="0" y="1354500"/>
                </a:lnTo>
                <a:lnTo>
                  <a:pt x="0" y="0"/>
                </a:lnTo>
                <a:close/>
              </a:path>
            </a:pathLst>
          </a:custGeom>
          <a:blipFill>
            <a:blip r:embed="rId20"/>
            <a:stretch>
              <a:fillRect/>
            </a:stretch>
          </a:blipFill>
        </p:spPr>
        <p:txBody>
          <a:bodyPr/>
          <a:lstStyle/>
          <a:p>
            <a:endParaRPr lang="en-US"/>
          </a:p>
        </p:txBody>
      </p:sp>
      <p:sp>
        <p:nvSpPr>
          <p:cNvPr id="143" name="Freeform 143"/>
          <p:cNvSpPr/>
          <p:nvPr/>
        </p:nvSpPr>
        <p:spPr>
          <a:xfrm>
            <a:off x="6616439" y="8297978"/>
            <a:ext cx="1718717" cy="935245"/>
          </a:xfrm>
          <a:custGeom>
            <a:avLst/>
            <a:gdLst/>
            <a:ahLst/>
            <a:cxnLst/>
            <a:rect l="l" t="t" r="r" b="b"/>
            <a:pathLst>
              <a:path w="1718717" h="935245">
                <a:moveTo>
                  <a:pt x="0" y="0"/>
                </a:moveTo>
                <a:lnTo>
                  <a:pt x="1718717" y="0"/>
                </a:lnTo>
                <a:lnTo>
                  <a:pt x="1718717" y="935245"/>
                </a:lnTo>
                <a:lnTo>
                  <a:pt x="0" y="935245"/>
                </a:lnTo>
                <a:lnTo>
                  <a:pt x="0" y="0"/>
                </a:lnTo>
                <a:close/>
              </a:path>
            </a:pathLst>
          </a:custGeom>
          <a:blipFill>
            <a:blip r:embed="rId21"/>
            <a:stretch>
              <a:fillRect/>
            </a:stretch>
          </a:blipFill>
        </p:spPr>
        <p:txBody>
          <a:bodyPr/>
          <a:lstStyle/>
          <a:p>
            <a:endParaRPr lang="en-US"/>
          </a:p>
        </p:txBody>
      </p:sp>
      <p:sp>
        <p:nvSpPr>
          <p:cNvPr id="144" name="Freeform 144" descr="JSA"/>
          <p:cNvSpPr/>
          <p:nvPr/>
        </p:nvSpPr>
        <p:spPr>
          <a:xfrm>
            <a:off x="13448486" y="8307503"/>
            <a:ext cx="1706365" cy="1009056"/>
          </a:xfrm>
          <a:custGeom>
            <a:avLst/>
            <a:gdLst/>
            <a:ahLst/>
            <a:cxnLst/>
            <a:rect l="l" t="t" r="r" b="b"/>
            <a:pathLst>
              <a:path w="1706365" h="1009056">
                <a:moveTo>
                  <a:pt x="0" y="0"/>
                </a:moveTo>
                <a:lnTo>
                  <a:pt x="1706366" y="0"/>
                </a:lnTo>
                <a:lnTo>
                  <a:pt x="1706366" y="1009057"/>
                </a:lnTo>
                <a:lnTo>
                  <a:pt x="0" y="1009057"/>
                </a:lnTo>
                <a:lnTo>
                  <a:pt x="0" y="0"/>
                </a:lnTo>
                <a:close/>
              </a:path>
            </a:pathLst>
          </a:custGeom>
          <a:blipFill>
            <a:blip r:embed="rId22"/>
            <a:stretch>
              <a:fillRect b="-3"/>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194818"/>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3">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grpSp>
      <p:sp>
        <p:nvSpPr>
          <p:cNvPr id="6" name="Freeform 6"/>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533400" y="1594720"/>
            <a:ext cx="4392469" cy="7908325"/>
            <a:chOff x="-376271" y="-257175"/>
            <a:chExt cx="5856625" cy="10544434"/>
          </a:xfrm>
        </p:grpSpPr>
        <p:sp>
          <p:nvSpPr>
            <p:cNvPr id="8" name="TextBox 8"/>
            <p:cNvSpPr txBox="1"/>
            <p:nvPr/>
          </p:nvSpPr>
          <p:spPr>
            <a:xfrm>
              <a:off x="2286443" y="-257175"/>
              <a:ext cx="3193911" cy="2946666"/>
            </a:xfrm>
            <a:prstGeom prst="rect">
              <a:avLst/>
            </a:prstGeom>
          </p:spPr>
          <p:txBody>
            <a:bodyPr lIns="0" tIns="0" rIns="0" bIns="0" rtlCol="0" anchor="t">
              <a:spAutoFit/>
            </a:bodyPr>
            <a:lstStyle/>
            <a:p>
              <a:pPr algn="l">
                <a:lnSpc>
                  <a:spcPts val="18700"/>
                </a:lnSpc>
                <a:spcBef>
                  <a:spcPct val="0"/>
                </a:spcBef>
              </a:pPr>
              <a:r>
                <a:rPr lang="en-US" sz="13357" b="1" dirty="0">
                  <a:solidFill>
                    <a:srgbClr val="7F7F7F"/>
                  </a:solidFill>
                  <a:latin typeface="Helvetica Now Display Heavy"/>
                  <a:ea typeface="Helvetica Now Display Heavy"/>
                  <a:cs typeface="Helvetica Now Display Heavy"/>
                  <a:sym typeface="Helvetica Now Display Heavy"/>
                </a:rPr>
                <a:t>01</a:t>
              </a:r>
            </a:p>
          </p:txBody>
        </p:sp>
        <p:grpSp>
          <p:nvGrpSpPr>
            <p:cNvPr id="9" name="Group 9"/>
            <p:cNvGrpSpPr/>
            <p:nvPr/>
          </p:nvGrpSpPr>
          <p:grpSpPr>
            <a:xfrm>
              <a:off x="601761" y="1202506"/>
              <a:ext cx="3761925" cy="376192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CE8">
                  <a:alpha val="27843"/>
                </a:srgbClr>
              </a:solidFill>
              <a:ln cap="sq">
                <a:noFill/>
                <a:prstDash val="solid"/>
                <a:miter/>
              </a:ln>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12" name="Group 12"/>
            <p:cNvGrpSpPr/>
            <p:nvPr/>
          </p:nvGrpSpPr>
          <p:grpSpPr>
            <a:xfrm>
              <a:off x="805560" y="1406305"/>
              <a:ext cx="3354327" cy="3354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595EFA">
                    <a:alpha val="61961"/>
                  </a:srgbClr>
                </a:solidFill>
                <a:prstDash val="solid"/>
                <a:miter/>
              </a:ln>
            </p:spPr>
            <p:txBody>
              <a:bodyPr/>
              <a:lstStyle/>
              <a:p>
                <a:endParaRPr lang="en-US"/>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15" name="Group 15"/>
            <p:cNvGrpSpPr/>
            <p:nvPr/>
          </p:nvGrpSpPr>
          <p:grpSpPr>
            <a:xfrm>
              <a:off x="967448" y="1568193"/>
              <a:ext cx="3030551" cy="303055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E8"/>
              </a:solidFill>
            </p:spPr>
            <p:txBody>
              <a:bodyPr/>
              <a:lstStyle/>
              <a:p>
                <a:endParaRPr lang="en-US"/>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18" name="TextBox 18"/>
            <p:cNvSpPr txBox="1"/>
            <p:nvPr/>
          </p:nvSpPr>
          <p:spPr>
            <a:xfrm>
              <a:off x="0" y="5488306"/>
              <a:ext cx="5480354" cy="525046"/>
            </a:xfrm>
            <a:prstGeom prst="rect">
              <a:avLst/>
            </a:prstGeom>
          </p:spPr>
          <p:txBody>
            <a:bodyPr lIns="0" tIns="0" rIns="0" bIns="0" rtlCol="0" anchor="t">
              <a:spAutoFit/>
            </a:bodyPr>
            <a:lstStyle/>
            <a:p>
              <a:pPr algn="l">
                <a:lnSpc>
                  <a:spcPts val="3359"/>
                </a:lnSpc>
                <a:spcBef>
                  <a:spcPct val="0"/>
                </a:spcBef>
              </a:pPr>
              <a:r>
                <a:rPr lang="en-US" sz="2400" b="1">
                  <a:solidFill>
                    <a:srgbClr val="000000"/>
                  </a:solidFill>
                  <a:latin typeface="Helvetica Now Display Bold"/>
                  <a:ea typeface="Helvetica Now Display Bold"/>
                  <a:cs typeface="Helvetica Now Display Bold"/>
                  <a:sym typeface="Helvetica Now Display Bold"/>
                </a:rPr>
                <a:t>Why IVCA Regulatory Circles</a:t>
              </a:r>
            </a:p>
          </p:txBody>
        </p:sp>
        <p:sp>
          <p:nvSpPr>
            <p:cNvPr id="19" name="TextBox 19"/>
            <p:cNvSpPr txBox="1"/>
            <p:nvPr/>
          </p:nvSpPr>
          <p:spPr>
            <a:xfrm>
              <a:off x="-323948" y="6672283"/>
              <a:ext cx="5480354" cy="2084069"/>
            </a:xfrm>
            <a:prstGeom prst="rect">
              <a:avLst/>
            </a:prstGeom>
          </p:spPr>
          <p:txBody>
            <a:bodyPr lIns="0" tIns="0" rIns="0" bIns="0" rtlCol="0" anchor="t">
              <a:spAutoFit/>
            </a:bodyPr>
            <a:lstStyle/>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For Evolving Regulations.</a:t>
              </a:r>
            </a:p>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For Compliance/Challenges.</a:t>
              </a:r>
            </a:p>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For Collaboration.</a:t>
              </a:r>
            </a:p>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For Policy Clarity.</a:t>
              </a:r>
            </a:p>
          </p:txBody>
        </p:sp>
        <p:sp>
          <p:nvSpPr>
            <p:cNvPr id="20" name="TextBox 20"/>
            <p:cNvSpPr txBox="1"/>
            <p:nvPr/>
          </p:nvSpPr>
          <p:spPr>
            <a:xfrm>
              <a:off x="0" y="9223587"/>
              <a:ext cx="5480354" cy="526061"/>
            </a:xfrm>
            <a:prstGeom prst="rect">
              <a:avLst/>
            </a:prstGeom>
          </p:spPr>
          <p:txBody>
            <a:bodyPr lIns="0" tIns="0" rIns="0" bIns="0" rtlCol="0" anchor="t">
              <a:spAutoFit/>
            </a:bodyPr>
            <a:lstStyle/>
            <a:p>
              <a:pPr algn="l">
                <a:lnSpc>
                  <a:spcPts val="3563"/>
                </a:lnSpc>
              </a:pPr>
              <a:r>
                <a:rPr lang="en-US" sz="2199" dirty="0">
                  <a:solidFill>
                    <a:srgbClr val="000000"/>
                  </a:solidFill>
                  <a:latin typeface="Helvetica Now Display"/>
                  <a:ea typeface="Helvetica Now Display"/>
                  <a:cs typeface="Helvetica Now Display"/>
                  <a:sym typeface="Helvetica Now Display"/>
                </a:rPr>
                <a:t>A Single-Point Solution.</a:t>
              </a:r>
            </a:p>
          </p:txBody>
        </p:sp>
        <p:sp>
          <p:nvSpPr>
            <p:cNvPr id="21" name="AutoShape 21"/>
            <p:cNvSpPr/>
            <p:nvPr/>
          </p:nvSpPr>
          <p:spPr>
            <a:xfrm>
              <a:off x="-376271" y="6234158"/>
              <a:ext cx="0" cy="4053101"/>
            </a:xfrm>
            <a:prstGeom prst="line">
              <a:avLst/>
            </a:prstGeom>
            <a:ln w="47269" cap="flat">
              <a:solidFill>
                <a:srgbClr val="3D42E8"/>
              </a:solidFill>
              <a:prstDash val="solid"/>
              <a:headEnd type="none" w="sm" len="sm"/>
              <a:tailEnd type="none" w="sm" len="sm"/>
            </a:ln>
          </p:spPr>
          <p:txBody>
            <a:bodyPr/>
            <a:lstStyle/>
            <a:p>
              <a:endParaRPr lang="en-US"/>
            </a:p>
          </p:txBody>
        </p:sp>
        <p:sp>
          <p:nvSpPr>
            <p:cNvPr id="22" name="Freeform 22"/>
            <p:cNvSpPr/>
            <p:nvPr/>
          </p:nvSpPr>
          <p:spPr>
            <a:xfrm>
              <a:off x="1599224" y="2178259"/>
              <a:ext cx="1752451" cy="1798224"/>
            </a:xfrm>
            <a:custGeom>
              <a:avLst/>
              <a:gdLst/>
              <a:ahLst/>
              <a:cxnLst/>
              <a:rect l="l" t="t" r="r" b="b"/>
              <a:pathLst>
                <a:path w="1752451" h="1798224">
                  <a:moveTo>
                    <a:pt x="0" y="0"/>
                  </a:moveTo>
                  <a:lnTo>
                    <a:pt x="1752451" y="0"/>
                  </a:lnTo>
                  <a:lnTo>
                    <a:pt x="1752451" y="1798224"/>
                  </a:lnTo>
                  <a:lnTo>
                    <a:pt x="0" y="17982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1976202" y="2408296"/>
              <a:ext cx="639718" cy="927127"/>
            </a:xfrm>
            <a:custGeom>
              <a:avLst/>
              <a:gdLst/>
              <a:ahLst/>
              <a:cxnLst/>
              <a:rect l="l" t="t" r="r" b="b"/>
              <a:pathLst>
                <a:path w="639718" h="927127">
                  <a:moveTo>
                    <a:pt x="0" y="0"/>
                  </a:moveTo>
                  <a:lnTo>
                    <a:pt x="639718" y="0"/>
                  </a:lnTo>
                  <a:lnTo>
                    <a:pt x="639718" y="927127"/>
                  </a:lnTo>
                  <a:lnTo>
                    <a:pt x="0" y="927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24" name="Group 24"/>
          <p:cNvGrpSpPr/>
          <p:nvPr/>
        </p:nvGrpSpPr>
        <p:grpSpPr>
          <a:xfrm>
            <a:off x="5867400" y="1594720"/>
            <a:ext cx="4708354" cy="7938034"/>
            <a:chOff x="-462885" y="-257175"/>
            <a:chExt cx="6277805" cy="10584046"/>
          </a:xfrm>
        </p:grpSpPr>
        <p:sp>
          <p:nvSpPr>
            <p:cNvPr id="25" name="TextBox 25"/>
            <p:cNvSpPr txBox="1"/>
            <p:nvPr/>
          </p:nvSpPr>
          <p:spPr>
            <a:xfrm>
              <a:off x="2286443" y="-257175"/>
              <a:ext cx="3193911" cy="2946666"/>
            </a:xfrm>
            <a:prstGeom prst="rect">
              <a:avLst/>
            </a:prstGeom>
          </p:spPr>
          <p:txBody>
            <a:bodyPr lIns="0" tIns="0" rIns="0" bIns="0" rtlCol="0" anchor="t">
              <a:spAutoFit/>
            </a:bodyPr>
            <a:lstStyle/>
            <a:p>
              <a:pPr algn="l">
                <a:lnSpc>
                  <a:spcPts val="18700"/>
                </a:lnSpc>
                <a:spcBef>
                  <a:spcPct val="0"/>
                </a:spcBef>
              </a:pPr>
              <a:r>
                <a:rPr lang="en-US" sz="13357" b="1">
                  <a:solidFill>
                    <a:srgbClr val="7F7F7F"/>
                  </a:solidFill>
                  <a:latin typeface="Helvetica Now Display Heavy"/>
                  <a:ea typeface="Helvetica Now Display Heavy"/>
                  <a:cs typeface="Helvetica Now Display Heavy"/>
                  <a:sym typeface="Helvetica Now Display Heavy"/>
                </a:rPr>
                <a:t>02</a:t>
              </a:r>
            </a:p>
          </p:txBody>
        </p:sp>
        <p:grpSp>
          <p:nvGrpSpPr>
            <p:cNvPr id="26" name="Group 26"/>
            <p:cNvGrpSpPr/>
            <p:nvPr/>
          </p:nvGrpSpPr>
          <p:grpSpPr>
            <a:xfrm>
              <a:off x="601761" y="1202506"/>
              <a:ext cx="3761925" cy="376192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CE8">
                  <a:alpha val="27843"/>
                </a:srgbClr>
              </a:solidFill>
              <a:ln cap="sq">
                <a:noFill/>
                <a:prstDash val="solid"/>
                <a:miter/>
              </a:ln>
            </p:spPr>
            <p:txBody>
              <a:bodyPr/>
              <a:lstStyle/>
              <a:p>
                <a:endParaRPr lang="en-US"/>
              </a:p>
            </p:txBody>
          </p:sp>
          <p:sp>
            <p:nvSpPr>
              <p:cNvPr id="28" name="TextBox 28"/>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29" name="Group 29"/>
            <p:cNvGrpSpPr/>
            <p:nvPr/>
          </p:nvGrpSpPr>
          <p:grpSpPr>
            <a:xfrm>
              <a:off x="805560" y="1406305"/>
              <a:ext cx="3354327" cy="335432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595EFA">
                    <a:alpha val="61961"/>
                  </a:srgbClr>
                </a:solidFill>
                <a:prstDash val="solid"/>
                <a:miter/>
              </a:ln>
            </p:spPr>
            <p:txBody>
              <a:bodyPr/>
              <a:lstStyle/>
              <a:p>
                <a:endParaRPr lang="en-US"/>
              </a:p>
            </p:txBody>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grpSp>
          <p:nvGrpSpPr>
            <p:cNvPr id="32" name="Group 32"/>
            <p:cNvGrpSpPr/>
            <p:nvPr/>
          </p:nvGrpSpPr>
          <p:grpSpPr>
            <a:xfrm>
              <a:off x="967448" y="1568193"/>
              <a:ext cx="3030551" cy="303055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E8"/>
              </a:solidFill>
            </p:spPr>
            <p:txBody>
              <a:bodyPr/>
              <a:lstStyle/>
              <a:p>
                <a:endParaRPr lang="en-US"/>
              </a:p>
            </p:txBody>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1960"/>
                  </a:lnSpc>
                </a:pPr>
                <a:endParaRPr/>
              </a:p>
            </p:txBody>
          </p:sp>
        </p:grpSp>
        <p:sp>
          <p:nvSpPr>
            <p:cNvPr id="35" name="AutoShape 35"/>
            <p:cNvSpPr/>
            <p:nvPr/>
          </p:nvSpPr>
          <p:spPr>
            <a:xfrm>
              <a:off x="-462885" y="6234158"/>
              <a:ext cx="0" cy="4053101"/>
            </a:xfrm>
            <a:prstGeom prst="line">
              <a:avLst/>
            </a:prstGeom>
            <a:ln w="47269" cap="flat">
              <a:solidFill>
                <a:srgbClr val="3D42E8"/>
              </a:solidFill>
              <a:prstDash val="solid"/>
              <a:headEnd type="none" w="sm" len="sm"/>
              <a:tailEnd type="none" w="sm" len="sm"/>
            </a:ln>
          </p:spPr>
          <p:txBody>
            <a:bodyPr/>
            <a:lstStyle/>
            <a:p>
              <a:endParaRPr lang="en-US"/>
            </a:p>
          </p:txBody>
        </p:sp>
        <p:sp>
          <p:nvSpPr>
            <p:cNvPr id="36" name="Freeform 36"/>
            <p:cNvSpPr/>
            <p:nvPr/>
          </p:nvSpPr>
          <p:spPr>
            <a:xfrm>
              <a:off x="1536341" y="2069967"/>
              <a:ext cx="1892763" cy="1946286"/>
            </a:xfrm>
            <a:custGeom>
              <a:avLst/>
              <a:gdLst/>
              <a:ahLst/>
              <a:cxnLst/>
              <a:rect l="l" t="t" r="r" b="b"/>
              <a:pathLst>
                <a:path w="1892763" h="1946286">
                  <a:moveTo>
                    <a:pt x="0" y="0"/>
                  </a:moveTo>
                  <a:lnTo>
                    <a:pt x="1892764" y="0"/>
                  </a:lnTo>
                  <a:lnTo>
                    <a:pt x="1892764" y="1946286"/>
                  </a:lnTo>
                  <a:lnTo>
                    <a:pt x="0" y="19462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7" name="TextBox 37"/>
            <p:cNvSpPr txBox="1"/>
            <p:nvPr/>
          </p:nvSpPr>
          <p:spPr>
            <a:xfrm>
              <a:off x="0" y="5488306"/>
              <a:ext cx="5480354" cy="525046"/>
            </a:xfrm>
            <a:prstGeom prst="rect">
              <a:avLst/>
            </a:prstGeom>
          </p:spPr>
          <p:txBody>
            <a:bodyPr lIns="0" tIns="0" rIns="0" bIns="0" rtlCol="0" anchor="t">
              <a:spAutoFit/>
            </a:bodyPr>
            <a:lstStyle/>
            <a:p>
              <a:pPr algn="l">
                <a:lnSpc>
                  <a:spcPts val="3359"/>
                </a:lnSpc>
                <a:spcBef>
                  <a:spcPct val="0"/>
                </a:spcBef>
              </a:pPr>
              <a:r>
                <a:rPr lang="en-US" sz="2399" b="1" dirty="0">
                  <a:solidFill>
                    <a:srgbClr val="000000"/>
                  </a:solidFill>
                  <a:latin typeface="Helvetica Now Display Bold"/>
                  <a:ea typeface="Helvetica Now Display Bold"/>
                  <a:cs typeface="Helvetica Now Display Bold"/>
                  <a:sym typeface="Helvetica Now Display Bold"/>
                </a:rPr>
                <a:t>Purpose of Regulatory Circles</a:t>
              </a:r>
            </a:p>
          </p:txBody>
        </p:sp>
        <p:sp>
          <p:nvSpPr>
            <p:cNvPr id="38" name="TextBox 38"/>
            <p:cNvSpPr txBox="1"/>
            <p:nvPr/>
          </p:nvSpPr>
          <p:spPr>
            <a:xfrm>
              <a:off x="-462885" y="6642601"/>
              <a:ext cx="6277805" cy="3684270"/>
            </a:xfrm>
            <a:prstGeom prst="rect">
              <a:avLst/>
            </a:prstGeom>
          </p:spPr>
          <p:txBody>
            <a:bodyPr lIns="0" tIns="0" rIns="0" bIns="0" rtlCol="0" anchor="t">
              <a:spAutoFit/>
            </a:bodyPr>
            <a:lstStyle/>
            <a:p>
              <a:pPr marL="453390" lvl="1" indent="-226695" algn="l">
                <a:lnSpc>
                  <a:spcPts val="3149"/>
                </a:lnSpc>
                <a:buFont typeface="Arial"/>
                <a:buChar char="•"/>
              </a:pPr>
              <a:r>
                <a:rPr lang="en-US" sz="2099" dirty="0">
                  <a:solidFill>
                    <a:srgbClr val="000000"/>
                  </a:solidFill>
                  <a:latin typeface="Helvetica Now Display"/>
                  <a:ea typeface="Helvetica Now Display"/>
                  <a:cs typeface="Helvetica Now Display"/>
                  <a:sym typeface="Helvetica Now Display"/>
                </a:rPr>
                <a:t>Discuss pain points in compliance and reporting.</a:t>
              </a:r>
            </a:p>
            <a:p>
              <a:pPr marL="453390" lvl="1" indent="-226695" algn="l">
                <a:lnSpc>
                  <a:spcPts val="3149"/>
                </a:lnSpc>
                <a:buFont typeface="Arial"/>
                <a:buChar char="•"/>
              </a:pPr>
              <a:r>
                <a:rPr lang="en-US" sz="2099" dirty="0">
                  <a:solidFill>
                    <a:srgbClr val="000000"/>
                  </a:solidFill>
                  <a:latin typeface="Helvetica Now Display"/>
                  <a:ea typeface="Helvetica Now Display"/>
                  <a:cs typeface="Helvetica Now Display"/>
                  <a:sym typeface="Helvetica Now Display"/>
                </a:rPr>
                <a:t>Strengthen industry collaboration and consistency.</a:t>
              </a:r>
            </a:p>
            <a:p>
              <a:pPr marL="453390" lvl="1" indent="-226695" algn="l">
                <a:lnSpc>
                  <a:spcPts val="3149"/>
                </a:lnSpc>
                <a:buFont typeface="Arial"/>
                <a:buChar char="•"/>
              </a:pPr>
              <a:r>
                <a:rPr lang="en-US" sz="2099" dirty="0">
                  <a:solidFill>
                    <a:srgbClr val="000000"/>
                  </a:solidFill>
                  <a:latin typeface="Helvetica Now Display"/>
                  <a:ea typeface="Helvetica Now Display"/>
                  <a:cs typeface="Helvetica Now Display"/>
                  <a:sym typeface="Helvetica Now Display"/>
                </a:rPr>
                <a:t>Channel real-time, finance-driven insights into IVCA’s policy advocacy agenda.</a:t>
              </a:r>
            </a:p>
          </p:txBody>
        </p:sp>
      </p:grpSp>
      <p:grpSp>
        <p:nvGrpSpPr>
          <p:cNvPr id="39" name="Group 39"/>
          <p:cNvGrpSpPr/>
          <p:nvPr/>
        </p:nvGrpSpPr>
        <p:grpSpPr>
          <a:xfrm>
            <a:off x="11887200" y="1594720"/>
            <a:ext cx="5909028" cy="7968133"/>
            <a:chOff x="-277381" y="-257175"/>
            <a:chExt cx="7878704" cy="10624178"/>
          </a:xfrm>
        </p:grpSpPr>
        <p:sp>
          <p:nvSpPr>
            <p:cNvPr id="40" name="TextBox 40"/>
            <p:cNvSpPr txBox="1"/>
            <p:nvPr/>
          </p:nvSpPr>
          <p:spPr>
            <a:xfrm>
              <a:off x="2286443" y="-257175"/>
              <a:ext cx="3193911" cy="2946666"/>
            </a:xfrm>
            <a:prstGeom prst="rect">
              <a:avLst/>
            </a:prstGeom>
          </p:spPr>
          <p:txBody>
            <a:bodyPr lIns="0" tIns="0" rIns="0" bIns="0" rtlCol="0" anchor="t">
              <a:spAutoFit/>
            </a:bodyPr>
            <a:lstStyle/>
            <a:p>
              <a:pPr algn="l">
                <a:lnSpc>
                  <a:spcPts val="18700"/>
                </a:lnSpc>
                <a:spcBef>
                  <a:spcPct val="0"/>
                </a:spcBef>
              </a:pPr>
              <a:r>
                <a:rPr lang="en-US" sz="13357" b="1">
                  <a:solidFill>
                    <a:srgbClr val="7F7F7F"/>
                  </a:solidFill>
                  <a:latin typeface="Helvetica Now Display Heavy"/>
                  <a:ea typeface="Helvetica Now Display Heavy"/>
                  <a:cs typeface="Helvetica Now Display Heavy"/>
                  <a:sym typeface="Helvetica Now Display Heavy"/>
                </a:rPr>
                <a:t>03</a:t>
              </a:r>
            </a:p>
          </p:txBody>
        </p:sp>
        <p:grpSp>
          <p:nvGrpSpPr>
            <p:cNvPr id="41" name="Group 41"/>
            <p:cNvGrpSpPr/>
            <p:nvPr/>
          </p:nvGrpSpPr>
          <p:grpSpPr>
            <a:xfrm>
              <a:off x="601761" y="1202506"/>
              <a:ext cx="3761925" cy="376192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CE8">
                  <a:alpha val="27843"/>
                </a:srgbClr>
              </a:solidFill>
              <a:ln cap="sq">
                <a:noFill/>
                <a:prstDash val="solid"/>
                <a:miter/>
              </a:ln>
            </p:spPr>
            <p:txBody>
              <a:bodyPr/>
              <a:lstStyle/>
              <a:p>
                <a:endParaRPr lang="en-US"/>
              </a:p>
            </p:txBody>
          </p:sp>
          <p:sp>
            <p:nvSpPr>
              <p:cNvPr id="43" name="TextBox 43"/>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grpSp>
          <p:nvGrpSpPr>
            <p:cNvPr id="44" name="Group 44"/>
            <p:cNvGrpSpPr/>
            <p:nvPr/>
          </p:nvGrpSpPr>
          <p:grpSpPr>
            <a:xfrm>
              <a:off x="805560" y="1406305"/>
              <a:ext cx="3354327" cy="3354327"/>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595EFA">
                    <a:alpha val="61961"/>
                  </a:srgbClr>
                </a:solidFill>
                <a:prstDash val="solid"/>
                <a:miter/>
              </a:ln>
            </p:spPr>
            <p:txBody>
              <a:bodyPr/>
              <a:lstStyle/>
              <a:p>
                <a:endParaRPr lang="en-US"/>
              </a:p>
            </p:txBody>
          </p:sp>
          <p:sp>
            <p:nvSpPr>
              <p:cNvPr id="46" name="TextBox 46"/>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grpSp>
          <p:nvGrpSpPr>
            <p:cNvPr id="47" name="Group 47"/>
            <p:cNvGrpSpPr/>
            <p:nvPr/>
          </p:nvGrpSpPr>
          <p:grpSpPr>
            <a:xfrm>
              <a:off x="967448" y="1568193"/>
              <a:ext cx="3030551" cy="303055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E8"/>
              </a:solidFill>
            </p:spPr>
            <p:txBody>
              <a:bodyPr/>
              <a:lstStyle/>
              <a:p>
                <a:endParaRPr lang="en-US"/>
              </a:p>
            </p:txBody>
          </p:sp>
          <p:sp>
            <p:nvSpPr>
              <p:cNvPr id="49" name="TextBox 49"/>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sp>
          <p:nvSpPr>
            <p:cNvPr id="50" name="TextBox 50"/>
            <p:cNvSpPr txBox="1"/>
            <p:nvPr/>
          </p:nvSpPr>
          <p:spPr>
            <a:xfrm>
              <a:off x="0" y="5488306"/>
              <a:ext cx="6785274" cy="525046"/>
            </a:xfrm>
            <a:prstGeom prst="rect">
              <a:avLst/>
            </a:prstGeom>
          </p:spPr>
          <p:txBody>
            <a:bodyPr lIns="0" tIns="0" rIns="0" bIns="0" rtlCol="0" anchor="t">
              <a:spAutoFit/>
            </a:bodyPr>
            <a:lstStyle/>
            <a:p>
              <a:pPr algn="l">
                <a:lnSpc>
                  <a:spcPts val="3359"/>
                </a:lnSpc>
                <a:spcBef>
                  <a:spcPct val="0"/>
                </a:spcBef>
              </a:pPr>
              <a:r>
                <a:rPr lang="en-US" sz="2400" b="1">
                  <a:solidFill>
                    <a:srgbClr val="000000"/>
                  </a:solidFill>
                  <a:latin typeface="Helvetica Now Display Bold"/>
                  <a:ea typeface="Helvetica Now Display Bold"/>
                  <a:cs typeface="Helvetica Now Display Bold"/>
                  <a:sym typeface="Helvetica Now Display Bold"/>
                </a:rPr>
                <a:t>Objectives of the Regulatory Circles</a:t>
              </a:r>
            </a:p>
          </p:txBody>
        </p:sp>
        <p:sp>
          <p:nvSpPr>
            <p:cNvPr id="51" name="TextBox 51"/>
            <p:cNvSpPr txBox="1"/>
            <p:nvPr/>
          </p:nvSpPr>
          <p:spPr>
            <a:xfrm>
              <a:off x="-96340" y="6761700"/>
              <a:ext cx="7697663" cy="3446072"/>
            </a:xfrm>
            <a:prstGeom prst="rect">
              <a:avLst/>
            </a:prstGeom>
          </p:spPr>
          <p:txBody>
            <a:bodyPr wrap="square" lIns="0" tIns="0" rIns="0" bIns="0" rtlCol="0" anchor="t">
              <a:spAutoFit/>
            </a:bodyPr>
            <a:lstStyle/>
            <a:p>
              <a:pPr marL="453390" lvl="1" indent="-226695" algn="l">
                <a:lnSpc>
                  <a:spcPts val="2939"/>
                </a:lnSpc>
                <a:buFont typeface="Arial"/>
                <a:buChar char="•"/>
              </a:pPr>
              <a:r>
                <a:rPr lang="en-US" sz="2099" dirty="0">
                  <a:solidFill>
                    <a:srgbClr val="000000"/>
                  </a:solidFill>
                  <a:latin typeface="Helvetica Now Display"/>
                  <a:ea typeface="Helvetica Now Display"/>
                  <a:cs typeface="Helvetica Now Display"/>
                  <a:sym typeface="Helvetica Now Display"/>
                </a:rPr>
                <a:t>Inclusive Community Building.</a:t>
              </a:r>
            </a:p>
            <a:p>
              <a:pPr marL="453390" lvl="1" indent="-226695" algn="l">
                <a:lnSpc>
                  <a:spcPts val="2939"/>
                </a:lnSpc>
                <a:buFont typeface="Arial"/>
                <a:buChar char="•"/>
              </a:pPr>
              <a:r>
                <a:rPr lang="en-US" sz="2099" dirty="0">
                  <a:solidFill>
                    <a:srgbClr val="000000"/>
                  </a:solidFill>
                  <a:latin typeface="Helvetica Now Display"/>
                  <a:ea typeface="Helvetica Now Display"/>
                  <a:cs typeface="Helvetica Now Display"/>
                  <a:sym typeface="Helvetica Now Display"/>
                </a:rPr>
                <a:t>Regular Engagement.</a:t>
              </a:r>
            </a:p>
            <a:p>
              <a:pPr marL="453390" lvl="1" indent="-226695" algn="l">
                <a:lnSpc>
                  <a:spcPts val="2939"/>
                </a:lnSpc>
                <a:buFont typeface="Arial"/>
                <a:buChar char="•"/>
              </a:pPr>
              <a:r>
                <a:rPr lang="en-US" sz="2099" dirty="0">
                  <a:solidFill>
                    <a:srgbClr val="000000"/>
                  </a:solidFill>
                  <a:latin typeface="Helvetica Now Display"/>
                  <a:ea typeface="Helvetica Now Display"/>
                  <a:cs typeface="Helvetica Now Display"/>
                  <a:sym typeface="Helvetica Now Display"/>
                </a:rPr>
                <a:t>Consensus on Operationalizing Regulations.</a:t>
              </a:r>
            </a:p>
            <a:p>
              <a:pPr marL="453390" lvl="1" indent="-226695" algn="l">
                <a:lnSpc>
                  <a:spcPts val="2939"/>
                </a:lnSpc>
                <a:buFont typeface="Arial"/>
                <a:buChar char="•"/>
              </a:pPr>
              <a:r>
                <a:rPr lang="en-US" sz="2099" dirty="0">
                  <a:solidFill>
                    <a:srgbClr val="000000"/>
                  </a:solidFill>
                  <a:latin typeface="Helvetica Now Display"/>
                  <a:ea typeface="Helvetica Now Display"/>
                  <a:cs typeface="Helvetica Now Display"/>
                  <a:sym typeface="Helvetica Now Display"/>
                </a:rPr>
                <a:t>Knowledge Sessions &amp; Capacity Building.</a:t>
              </a:r>
            </a:p>
            <a:p>
              <a:pPr marL="453390" lvl="1" indent="-226695" algn="l">
                <a:lnSpc>
                  <a:spcPts val="2939"/>
                </a:lnSpc>
                <a:buFont typeface="Arial"/>
                <a:buChar char="•"/>
              </a:pPr>
              <a:r>
                <a:rPr lang="en-US" sz="2099" dirty="0">
                  <a:solidFill>
                    <a:srgbClr val="000000"/>
                  </a:solidFill>
                  <a:latin typeface="Helvetica Now Display"/>
                  <a:ea typeface="Helvetica Now Display"/>
                  <a:cs typeface="Helvetica Now Display"/>
                  <a:sym typeface="Helvetica Now Display"/>
                </a:rPr>
                <a:t>Linkage with IVCA Regulatory Affairs Committee.</a:t>
              </a:r>
            </a:p>
            <a:p>
              <a:pPr marL="453390" lvl="1" indent="-226695" algn="l">
                <a:lnSpc>
                  <a:spcPts val="2939"/>
                </a:lnSpc>
                <a:buFont typeface="Arial"/>
                <a:buChar char="•"/>
              </a:pPr>
              <a:r>
                <a:rPr lang="en-US" sz="2099" dirty="0">
                  <a:solidFill>
                    <a:srgbClr val="000000"/>
                  </a:solidFill>
                  <a:latin typeface="Helvetica Now Display"/>
                  <a:ea typeface="Helvetica Now Display"/>
                  <a:cs typeface="Helvetica Now Display"/>
                  <a:sym typeface="Helvetica Now Display"/>
                </a:rPr>
                <a:t>Policy Updates.</a:t>
              </a:r>
            </a:p>
          </p:txBody>
        </p:sp>
        <p:sp>
          <p:nvSpPr>
            <p:cNvPr id="52" name="AutoShape 52"/>
            <p:cNvSpPr/>
            <p:nvPr/>
          </p:nvSpPr>
          <p:spPr>
            <a:xfrm flipH="1">
              <a:off x="-277381" y="6313902"/>
              <a:ext cx="0" cy="4053101"/>
            </a:xfrm>
            <a:prstGeom prst="line">
              <a:avLst/>
            </a:prstGeom>
            <a:ln w="50800" cap="flat">
              <a:solidFill>
                <a:srgbClr val="3D42E8"/>
              </a:solidFill>
              <a:prstDash val="solid"/>
              <a:headEnd type="none" w="sm" len="sm"/>
              <a:tailEnd type="none" w="sm" len="sm"/>
            </a:ln>
          </p:spPr>
          <p:txBody>
            <a:bodyPr/>
            <a:lstStyle/>
            <a:p>
              <a:endParaRPr lang="en-US"/>
            </a:p>
          </p:txBody>
        </p:sp>
        <p:sp>
          <p:nvSpPr>
            <p:cNvPr id="53" name="Freeform 53"/>
            <p:cNvSpPr/>
            <p:nvPr/>
          </p:nvSpPr>
          <p:spPr>
            <a:xfrm>
              <a:off x="1721576" y="2151062"/>
              <a:ext cx="1671061" cy="1671061"/>
            </a:xfrm>
            <a:custGeom>
              <a:avLst/>
              <a:gdLst/>
              <a:ahLst/>
              <a:cxnLst/>
              <a:rect l="l" t="t" r="r" b="b"/>
              <a:pathLst>
                <a:path w="1671061" h="1671061">
                  <a:moveTo>
                    <a:pt x="0" y="0"/>
                  </a:moveTo>
                  <a:lnTo>
                    <a:pt x="1671061" y="0"/>
                  </a:lnTo>
                  <a:lnTo>
                    <a:pt x="1671061" y="1671061"/>
                  </a:lnTo>
                  <a:lnTo>
                    <a:pt x="0" y="16710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54" name="TextBox 54"/>
          <p:cNvSpPr txBox="1"/>
          <p:nvPr/>
        </p:nvSpPr>
        <p:spPr>
          <a:xfrm>
            <a:off x="6079557" y="776397"/>
            <a:ext cx="6509843" cy="623009"/>
          </a:xfrm>
          <a:prstGeom prst="rect">
            <a:avLst/>
          </a:prstGeom>
        </p:spPr>
        <p:txBody>
          <a:bodyPr wrap="square" lIns="0" tIns="0" rIns="0" bIns="0" rtlCol="0" anchor="t">
            <a:spAutoFit/>
          </a:bodyPr>
          <a:lstStyle/>
          <a:p>
            <a:pPr algn="ctr">
              <a:lnSpc>
                <a:spcPts val="5040"/>
              </a:lnSpc>
              <a:spcBef>
                <a:spcPct val="0"/>
              </a:spcBef>
            </a:pPr>
            <a:r>
              <a:rPr lang="en-US" sz="3600" b="1" dirty="0">
                <a:solidFill>
                  <a:srgbClr val="000000"/>
                </a:solidFill>
                <a:latin typeface="Helvetica Now Display Bold"/>
                <a:ea typeface="Helvetica Now Display Bold"/>
                <a:cs typeface="Helvetica Now Display Bold"/>
                <a:sym typeface="Helvetica Now Display Bold"/>
              </a:rPr>
              <a:t>REGULATORY CIRCLES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211642"/>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3">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grpSp>
      <p:sp>
        <p:nvSpPr>
          <p:cNvPr id="6" name="Freeform 6"/>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1517297" y="1320192"/>
            <a:ext cx="5987132" cy="7540445"/>
            <a:chOff x="25399" y="-257175"/>
            <a:chExt cx="7982843" cy="10053926"/>
          </a:xfrm>
        </p:grpSpPr>
        <p:sp>
          <p:nvSpPr>
            <p:cNvPr id="8" name="TextBox 8"/>
            <p:cNvSpPr txBox="1"/>
            <p:nvPr/>
          </p:nvSpPr>
          <p:spPr>
            <a:xfrm>
              <a:off x="2311842" y="-257175"/>
              <a:ext cx="3193911" cy="2946666"/>
            </a:xfrm>
            <a:prstGeom prst="rect">
              <a:avLst/>
            </a:prstGeom>
          </p:spPr>
          <p:txBody>
            <a:bodyPr lIns="0" tIns="0" rIns="0" bIns="0" rtlCol="0" anchor="t">
              <a:spAutoFit/>
            </a:bodyPr>
            <a:lstStyle/>
            <a:p>
              <a:pPr algn="l">
                <a:lnSpc>
                  <a:spcPts val="18700"/>
                </a:lnSpc>
                <a:spcBef>
                  <a:spcPct val="0"/>
                </a:spcBef>
              </a:pPr>
              <a:r>
                <a:rPr lang="en-US" sz="13357" b="1">
                  <a:solidFill>
                    <a:srgbClr val="7F7F7F"/>
                  </a:solidFill>
                  <a:latin typeface="Helvetica Now Display Heavy"/>
                  <a:ea typeface="Helvetica Now Display Heavy"/>
                  <a:cs typeface="Helvetica Now Display Heavy"/>
                  <a:sym typeface="Helvetica Now Display Heavy"/>
                </a:rPr>
                <a:t>01</a:t>
              </a:r>
            </a:p>
          </p:txBody>
        </p:sp>
        <p:grpSp>
          <p:nvGrpSpPr>
            <p:cNvPr id="9" name="Group 9"/>
            <p:cNvGrpSpPr/>
            <p:nvPr/>
          </p:nvGrpSpPr>
          <p:grpSpPr>
            <a:xfrm>
              <a:off x="627160" y="1202506"/>
              <a:ext cx="3761925" cy="376192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CE8">
                  <a:alpha val="27843"/>
                </a:srgbClr>
              </a:solidFill>
              <a:ln cap="sq">
                <a:noFill/>
                <a:prstDash val="solid"/>
                <a:miter/>
              </a:ln>
            </p:spPr>
            <p:txBody>
              <a:bodyPr/>
              <a:lstStyle/>
              <a:p>
                <a:endParaRPr lang="en-US"/>
              </a:p>
            </p:txBody>
          </p:sp>
          <p:sp>
            <p:nvSpPr>
              <p:cNvPr id="11" name="TextBox 11"/>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grpSp>
          <p:nvGrpSpPr>
            <p:cNvPr id="12" name="Group 12"/>
            <p:cNvGrpSpPr/>
            <p:nvPr/>
          </p:nvGrpSpPr>
          <p:grpSpPr>
            <a:xfrm>
              <a:off x="830959" y="1406305"/>
              <a:ext cx="3354327" cy="3354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595EFA">
                    <a:alpha val="61961"/>
                  </a:srgbClr>
                </a:solidFill>
                <a:prstDash val="solid"/>
                <a:miter/>
              </a:ln>
            </p:spPr>
            <p:txBody>
              <a:bodyPr/>
              <a:lstStyle/>
              <a:p>
                <a:endParaRPr lang="en-US"/>
              </a:p>
            </p:txBody>
          </p:sp>
          <p:sp>
            <p:nvSpPr>
              <p:cNvPr id="14" name="TextBox 14"/>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grpSp>
          <p:nvGrpSpPr>
            <p:cNvPr id="15" name="Group 15"/>
            <p:cNvGrpSpPr/>
            <p:nvPr/>
          </p:nvGrpSpPr>
          <p:grpSpPr>
            <a:xfrm>
              <a:off x="992847" y="1568193"/>
              <a:ext cx="3030551" cy="303055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E8"/>
              </a:solidFill>
            </p:spPr>
            <p:txBody>
              <a:bodyPr/>
              <a:lstStyle/>
              <a:p>
                <a:endParaRPr lang="en-US"/>
              </a:p>
            </p:txBody>
          </p:sp>
          <p:sp>
            <p:nvSpPr>
              <p:cNvPr id="17" name="TextBox 17"/>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sp>
          <p:nvSpPr>
            <p:cNvPr id="18" name="TextBox 18"/>
            <p:cNvSpPr txBox="1"/>
            <p:nvPr/>
          </p:nvSpPr>
          <p:spPr>
            <a:xfrm>
              <a:off x="25399" y="5488306"/>
              <a:ext cx="5480354" cy="525145"/>
            </a:xfrm>
            <a:prstGeom prst="rect">
              <a:avLst/>
            </a:prstGeom>
          </p:spPr>
          <p:txBody>
            <a:bodyPr lIns="0" tIns="0" rIns="0" bIns="0" rtlCol="0" anchor="t">
              <a:spAutoFit/>
            </a:bodyPr>
            <a:lstStyle/>
            <a:p>
              <a:pPr algn="l">
                <a:lnSpc>
                  <a:spcPts val="3360"/>
                </a:lnSpc>
                <a:spcBef>
                  <a:spcPct val="0"/>
                </a:spcBef>
              </a:pPr>
              <a:r>
                <a:rPr lang="en-US" sz="2400" b="1">
                  <a:solidFill>
                    <a:srgbClr val="000000"/>
                  </a:solidFill>
                  <a:latin typeface="Helvetica Now Display Bold"/>
                  <a:ea typeface="Helvetica Now Display Bold"/>
                  <a:cs typeface="Helvetica Now Display Bold"/>
                  <a:sym typeface="Helvetica Now Display Bold"/>
                </a:rPr>
                <a:t>Community Contribution</a:t>
              </a:r>
            </a:p>
          </p:txBody>
        </p:sp>
        <p:sp>
          <p:nvSpPr>
            <p:cNvPr id="19" name="TextBox 19"/>
            <p:cNvSpPr txBox="1"/>
            <p:nvPr/>
          </p:nvSpPr>
          <p:spPr>
            <a:xfrm>
              <a:off x="268756" y="6418672"/>
              <a:ext cx="7739486" cy="2698004"/>
            </a:xfrm>
            <a:prstGeom prst="rect">
              <a:avLst/>
            </a:prstGeom>
          </p:spPr>
          <p:txBody>
            <a:bodyPr lIns="0" tIns="0" rIns="0" bIns="0" rtlCol="0" anchor="t">
              <a:spAutoFit/>
            </a:bodyPr>
            <a:lstStyle/>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 Share Stakeholder Lists (CFOs/Compliance Head)</a:t>
              </a:r>
            </a:p>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 Form a core Voluntary Group</a:t>
              </a:r>
            </a:p>
            <a:p>
              <a:pPr marL="453390" lvl="1" indent="-226695" algn="l">
                <a:lnSpc>
                  <a:spcPts val="3150"/>
                </a:lnSpc>
                <a:buFont typeface="Arial"/>
                <a:buChar char="•"/>
              </a:pPr>
              <a:r>
                <a:rPr lang="en-US" sz="2100" dirty="0">
                  <a:solidFill>
                    <a:srgbClr val="000000"/>
                  </a:solidFill>
                  <a:latin typeface="Helvetica Now Display"/>
                  <a:ea typeface="Helvetica Now Display"/>
                  <a:cs typeface="Helvetica Now Display"/>
                  <a:sym typeface="Helvetica Now Display"/>
                </a:rPr>
                <a:t>🧩 Top regulatory concerns and suggestions for standardization and capacity building</a:t>
              </a:r>
            </a:p>
          </p:txBody>
        </p:sp>
        <p:sp>
          <p:nvSpPr>
            <p:cNvPr id="20" name="AutoShape 20"/>
            <p:cNvSpPr/>
            <p:nvPr/>
          </p:nvSpPr>
          <p:spPr>
            <a:xfrm flipH="1">
              <a:off x="25399" y="6273868"/>
              <a:ext cx="25400" cy="3522883"/>
            </a:xfrm>
            <a:prstGeom prst="line">
              <a:avLst/>
            </a:prstGeom>
            <a:ln w="50800" cap="flat">
              <a:solidFill>
                <a:srgbClr val="3D42E8"/>
              </a:solidFill>
              <a:prstDash val="solid"/>
              <a:headEnd type="none" w="sm" len="sm"/>
              <a:tailEnd type="none" w="sm" len="sm"/>
            </a:ln>
          </p:spPr>
          <p:txBody>
            <a:bodyPr/>
            <a:lstStyle/>
            <a:p>
              <a:endParaRPr lang="en-US"/>
            </a:p>
          </p:txBody>
        </p:sp>
        <p:sp>
          <p:nvSpPr>
            <p:cNvPr id="21" name="Freeform 21"/>
            <p:cNvSpPr/>
            <p:nvPr/>
          </p:nvSpPr>
          <p:spPr>
            <a:xfrm>
              <a:off x="1662433" y="2233875"/>
              <a:ext cx="1683723" cy="1673200"/>
            </a:xfrm>
            <a:custGeom>
              <a:avLst/>
              <a:gdLst/>
              <a:ahLst/>
              <a:cxnLst/>
              <a:rect l="l" t="t" r="r" b="b"/>
              <a:pathLst>
                <a:path w="1683723" h="1673200">
                  <a:moveTo>
                    <a:pt x="0" y="0"/>
                  </a:moveTo>
                  <a:lnTo>
                    <a:pt x="1683723" y="0"/>
                  </a:lnTo>
                  <a:lnTo>
                    <a:pt x="1683723" y="1673200"/>
                  </a:lnTo>
                  <a:lnTo>
                    <a:pt x="0" y="167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2" name="Group 22"/>
          <p:cNvGrpSpPr/>
          <p:nvPr/>
        </p:nvGrpSpPr>
        <p:grpSpPr>
          <a:xfrm>
            <a:off x="9829800" y="1320192"/>
            <a:ext cx="6902802" cy="7548722"/>
            <a:chOff x="-503048" y="-257175"/>
            <a:chExt cx="9203736" cy="10064963"/>
          </a:xfrm>
        </p:grpSpPr>
        <p:sp>
          <p:nvSpPr>
            <p:cNvPr id="23" name="TextBox 23"/>
            <p:cNvSpPr txBox="1"/>
            <p:nvPr/>
          </p:nvSpPr>
          <p:spPr>
            <a:xfrm>
              <a:off x="2311843" y="-257175"/>
              <a:ext cx="3193911" cy="2946666"/>
            </a:xfrm>
            <a:prstGeom prst="rect">
              <a:avLst/>
            </a:prstGeom>
          </p:spPr>
          <p:txBody>
            <a:bodyPr lIns="0" tIns="0" rIns="0" bIns="0" rtlCol="0" anchor="t">
              <a:spAutoFit/>
            </a:bodyPr>
            <a:lstStyle/>
            <a:p>
              <a:pPr algn="l">
                <a:lnSpc>
                  <a:spcPts val="18700"/>
                </a:lnSpc>
                <a:spcBef>
                  <a:spcPct val="0"/>
                </a:spcBef>
              </a:pPr>
              <a:r>
                <a:rPr lang="en-US" sz="13357" b="1">
                  <a:solidFill>
                    <a:srgbClr val="7F7F7F"/>
                  </a:solidFill>
                  <a:latin typeface="Helvetica Now Display Heavy"/>
                  <a:ea typeface="Helvetica Now Display Heavy"/>
                  <a:cs typeface="Helvetica Now Display Heavy"/>
                  <a:sym typeface="Helvetica Now Display Heavy"/>
                </a:rPr>
                <a:t>02</a:t>
              </a:r>
            </a:p>
          </p:txBody>
        </p:sp>
        <p:grpSp>
          <p:nvGrpSpPr>
            <p:cNvPr id="24" name="Group 24"/>
            <p:cNvGrpSpPr/>
            <p:nvPr/>
          </p:nvGrpSpPr>
          <p:grpSpPr>
            <a:xfrm>
              <a:off x="627161" y="1202506"/>
              <a:ext cx="3761925" cy="376192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CE8">
                  <a:alpha val="27843"/>
                </a:srgbClr>
              </a:solidFill>
              <a:ln cap="sq">
                <a:noFill/>
                <a:prstDash val="solid"/>
                <a:miter/>
              </a:ln>
            </p:spPr>
            <p:txBody>
              <a:bodyPr/>
              <a:lstStyle/>
              <a:p>
                <a:endParaRPr lang="en-US"/>
              </a:p>
            </p:txBody>
          </p:sp>
          <p:sp>
            <p:nvSpPr>
              <p:cNvPr id="26" name="TextBox 26"/>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grpSp>
          <p:nvGrpSpPr>
            <p:cNvPr id="27" name="Group 27"/>
            <p:cNvGrpSpPr/>
            <p:nvPr/>
          </p:nvGrpSpPr>
          <p:grpSpPr>
            <a:xfrm>
              <a:off x="830960" y="1406305"/>
              <a:ext cx="3354327" cy="335432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595EFA">
                    <a:alpha val="61961"/>
                  </a:srgbClr>
                </a:solidFill>
                <a:prstDash val="solid"/>
                <a:miter/>
              </a:ln>
            </p:spPr>
            <p:txBody>
              <a:bodyPr/>
              <a:lstStyle/>
              <a:p>
                <a:endParaRPr lang="en-US"/>
              </a:p>
            </p:txBody>
          </p:sp>
          <p:sp>
            <p:nvSpPr>
              <p:cNvPr id="29" name="TextBox 29"/>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grpSp>
          <p:nvGrpSpPr>
            <p:cNvPr id="30" name="Group 30"/>
            <p:cNvGrpSpPr/>
            <p:nvPr/>
          </p:nvGrpSpPr>
          <p:grpSpPr>
            <a:xfrm>
              <a:off x="992848" y="1568193"/>
              <a:ext cx="3030551" cy="303055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E8"/>
              </a:solidFill>
            </p:spPr>
            <p:txBody>
              <a:bodyPr/>
              <a:lstStyle/>
              <a:p>
                <a:endParaRPr lang="en-US"/>
              </a:p>
            </p:txBody>
          </p:sp>
          <p:sp>
            <p:nvSpPr>
              <p:cNvPr id="32" name="TextBox 32"/>
              <p:cNvSpPr txBox="1"/>
              <p:nvPr/>
            </p:nvSpPr>
            <p:spPr>
              <a:xfrm>
                <a:off x="76200" y="57150"/>
                <a:ext cx="660400" cy="679450"/>
              </a:xfrm>
              <a:prstGeom prst="rect">
                <a:avLst/>
              </a:prstGeom>
            </p:spPr>
            <p:txBody>
              <a:bodyPr lIns="47269" tIns="47269" rIns="47269" bIns="47269" rtlCol="0" anchor="ctr"/>
              <a:lstStyle/>
              <a:p>
                <a:pPr algn="ctr">
                  <a:lnSpc>
                    <a:spcPts val="1960"/>
                  </a:lnSpc>
                </a:pPr>
                <a:endParaRPr/>
              </a:p>
            </p:txBody>
          </p:sp>
        </p:grpSp>
        <p:sp>
          <p:nvSpPr>
            <p:cNvPr id="33" name="AutoShape 33"/>
            <p:cNvSpPr/>
            <p:nvPr/>
          </p:nvSpPr>
          <p:spPr>
            <a:xfrm>
              <a:off x="-503048" y="6273868"/>
              <a:ext cx="0" cy="3533920"/>
            </a:xfrm>
            <a:prstGeom prst="line">
              <a:avLst/>
            </a:prstGeom>
            <a:ln w="50800" cap="flat">
              <a:solidFill>
                <a:srgbClr val="3D42E8"/>
              </a:solidFill>
              <a:prstDash val="solid"/>
              <a:headEnd type="none" w="sm" len="sm"/>
              <a:tailEnd type="none" w="sm" len="sm"/>
            </a:ln>
          </p:spPr>
          <p:txBody>
            <a:bodyPr/>
            <a:lstStyle/>
            <a:p>
              <a:endParaRPr lang="en-US"/>
            </a:p>
          </p:txBody>
        </p:sp>
        <p:sp>
          <p:nvSpPr>
            <p:cNvPr id="34" name="TextBox 34"/>
            <p:cNvSpPr txBox="1"/>
            <p:nvPr/>
          </p:nvSpPr>
          <p:spPr>
            <a:xfrm>
              <a:off x="25400" y="5488307"/>
              <a:ext cx="8675288" cy="549296"/>
            </a:xfrm>
            <a:prstGeom prst="rect">
              <a:avLst/>
            </a:prstGeom>
          </p:spPr>
          <p:txBody>
            <a:bodyPr wrap="square" lIns="0" tIns="0" rIns="0" bIns="0" rtlCol="0" anchor="t">
              <a:spAutoFit/>
            </a:bodyPr>
            <a:lstStyle/>
            <a:p>
              <a:pPr algn="l">
                <a:lnSpc>
                  <a:spcPts val="3359"/>
                </a:lnSpc>
                <a:spcBef>
                  <a:spcPct val="0"/>
                </a:spcBef>
              </a:pPr>
              <a:r>
                <a:rPr lang="en-US" sz="2400" b="1" dirty="0">
                  <a:solidFill>
                    <a:srgbClr val="000000"/>
                  </a:solidFill>
                  <a:latin typeface="Helvetica Now Display Bold"/>
                  <a:ea typeface="Helvetica Now Display Bold"/>
                  <a:cs typeface="Helvetica Now Display Bold"/>
                  <a:sym typeface="Helvetica Now Display Bold"/>
                </a:rPr>
                <a:t>Call to Action: Join, Engage, Influence</a:t>
              </a:r>
            </a:p>
          </p:txBody>
        </p:sp>
        <p:sp>
          <p:nvSpPr>
            <p:cNvPr id="35" name="TextBox 35"/>
            <p:cNvSpPr txBox="1"/>
            <p:nvPr/>
          </p:nvSpPr>
          <p:spPr>
            <a:xfrm>
              <a:off x="-326637" y="6448128"/>
              <a:ext cx="8394911" cy="3150869"/>
            </a:xfrm>
            <a:prstGeom prst="rect">
              <a:avLst/>
            </a:prstGeom>
          </p:spPr>
          <p:txBody>
            <a:bodyPr lIns="0" tIns="0" rIns="0" bIns="0" rtlCol="0" anchor="t">
              <a:spAutoFit/>
            </a:bodyPr>
            <a:lstStyle/>
            <a:p>
              <a:pPr marL="453390" lvl="1" indent="-226695" algn="l">
                <a:lnSpc>
                  <a:spcPts val="3149"/>
                </a:lnSpc>
                <a:buFont typeface="Arial"/>
                <a:buChar char="•"/>
              </a:pPr>
              <a:r>
                <a:rPr lang="en-US" sz="2099" dirty="0">
                  <a:solidFill>
                    <a:srgbClr val="000000"/>
                  </a:solidFill>
                  <a:latin typeface="Helvetica Now Display"/>
                  <a:ea typeface="Helvetica Now Display"/>
                  <a:cs typeface="Helvetica Now Display"/>
                  <a:sym typeface="Helvetica Now Display"/>
                </a:rPr>
                <a:t>✅ Participate Actively – Be part of regular discussions and knowledge exchange</a:t>
              </a:r>
            </a:p>
            <a:p>
              <a:pPr marL="453390" lvl="1" indent="-226695" algn="l">
                <a:lnSpc>
                  <a:spcPts val="3149"/>
                </a:lnSpc>
                <a:buFont typeface="Arial"/>
                <a:buChar char="•"/>
              </a:pPr>
              <a:r>
                <a:rPr lang="en-US" sz="2099" dirty="0">
                  <a:solidFill>
                    <a:srgbClr val="000000"/>
                  </a:solidFill>
                  <a:latin typeface="Helvetica Now Display"/>
                  <a:ea typeface="Helvetica Now Display"/>
                  <a:cs typeface="Helvetica Now Display"/>
                  <a:sym typeface="Helvetica Now Display"/>
                </a:rPr>
                <a:t>🤝 Volunteer – Contribute to shaping the regulatory dialogue</a:t>
              </a:r>
            </a:p>
            <a:p>
              <a:pPr marL="453390" lvl="1" indent="-226695" algn="l">
                <a:lnSpc>
                  <a:spcPts val="3149"/>
                </a:lnSpc>
                <a:buFont typeface="Arial"/>
                <a:buChar char="•"/>
              </a:pPr>
              <a:r>
                <a:rPr lang="en-US" sz="2099" dirty="0">
                  <a:solidFill>
                    <a:srgbClr val="000000"/>
                  </a:solidFill>
                  <a:latin typeface="Helvetica Now Display"/>
                  <a:ea typeface="Helvetica Now Display"/>
                  <a:cs typeface="Helvetica Now Display"/>
                  <a:sym typeface="Helvetica Now Display"/>
                </a:rPr>
                <a:t>📢 Stay Informed – Receive timely policy updates and developments</a:t>
              </a:r>
            </a:p>
          </p:txBody>
        </p:sp>
        <p:sp>
          <p:nvSpPr>
            <p:cNvPr id="36" name="Freeform 36"/>
            <p:cNvSpPr/>
            <p:nvPr/>
          </p:nvSpPr>
          <p:spPr>
            <a:xfrm>
              <a:off x="1634064" y="2190837"/>
              <a:ext cx="1759277" cy="1759277"/>
            </a:xfrm>
            <a:custGeom>
              <a:avLst/>
              <a:gdLst/>
              <a:ahLst/>
              <a:cxnLst/>
              <a:rect l="l" t="t" r="r" b="b"/>
              <a:pathLst>
                <a:path w="1759277" h="1759277">
                  <a:moveTo>
                    <a:pt x="0" y="0"/>
                  </a:moveTo>
                  <a:lnTo>
                    <a:pt x="1759277" y="0"/>
                  </a:lnTo>
                  <a:lnTo>
                    <a:pt x="1759277" y="1759276"/>
                  </a:lnTo>
                  <a:lnTo>
                    <a:pt x="0" y="1759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37" name="TextBox 37"/>
          <p:cNvSpPr txBox="1"/>
          <p:nvPr/>
        </p:nvSpPr>
        <p:spPr>
          <a:xfrm>
            <a:off x="6855366" y="740373"/>
            <a:ext cx="4577269" cy="623009"/>
          </a:xfrm>
          <a:prstGeom prst="rect">
            <a:avLst/>
          </a:prstGeom>
        </p:spPr>
        <p:txBody>
          <a:bodyPr lIns="0" tIns="0" rIns="0" bIns="0" rtlCol="0" anchor="t">
            <a:spAutoFit/>
          </a:bodyPr>
          <a:lstStyle/>
          <a:p>
            <a:pPr algn="ctr">
              <a:lnSpc>
                <a:spcPts val="5040"/>
              </a:lnSpc>
              <a:spcBef>
                <a:spcPct val="0"/>
              </a:spcBef>
            </a:pPr>
            <a:r>
              <a:rPr lang="en-US" sz="3600" b="1">
                <a:solidFill>
                  <a:srgbClr val="000000"/>
                </a:solidFill>
                <a:latin typeface="Helvetica Now Display Bold"/>
                <a:ea typeface="Helvetica Now Display Bold"/>
                <a:cs typeface="Helvetica Now Display Bold"/>
                <a:sym typeface="Helvetica Now Display Bold"/>
              </a:rPr>
              <a:t>CALL TO ACTION</a:t>
            </a:r>
          </a:p>
        </p:txBody>
      </p:sp>
      <p:sp>
        <p:nvSpPr>
          <p:cNvPr id="38" name="TextBox 38"/>
          <p:cNvSpPr txBox="1"/>
          <p:nvPr/>
        </p:nvSpPr>
        <p:spPr>
          <a:xfrm>
            <a:off x="2745073" y="9323487"/>
            <a:ext cx="12409233" cy="674370"/>
          </a:xfrm>
          <a:prstGeom prst="rect">
            <a:avLst/>
          </a:prstGeom>
        </p:spPr>
        <p:txBody>
          <a:bodyPr wrap="square" lIns="0" tIns="0" rIns="0" bIns="0" rtlCol="0" anchor="t">
            <a:spAutoFit/>
          </a:bodyPr>
          <a:lstStyle/>
          <a:p>
            <a:pPr algn="ctr">
              <a:lnSpc>
                <a:spcPts val="2700"/>
              </a:lnSpc>
            </a:pPr>
            <a:r>
              <a:rPr lang="en-US" sz="1800" dirty="0">
                <a:solidFill>
                  <a:srgbClr val="000000"/>
                </a:solidFill>
                <a:latin typeface="Helvetica Now Display"/>
                <a:ea typeface="Helvetica Now Display"/>
                <a:cs typeface="Helvetica Now Display"/>
                <a:sym typeface="Helvetica Now Display"/>
              </a:rPr>
              <a:t>*Join the Circle. Influence the Future Co-create a regulatory environment that is pragmatic, future-ready, and growth-focused. Your voice matters in shaping the path ahead.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DDAE5-2A6F-AFDD-12E4-896141A395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A76836C-3C83-B807-C69A-4AC163907287}"/>
              </a:ext>
            </a:extLst>
          </p:cNvPr>
          <p:cNvGrpSpPr/>
          <p:nvPr/>
        </p:nvGrpSpPr>
        <p:grpSpPr>
          <a:xfrm>
            <a:off x="-914400" y="650665"/>
            <a:ext cx="21493797" cy="10746899"/>
            <a:chOff x="0" y="0"/>
            <a:chExt cx="28658396" cy="14329198"/>
          </a:xfrm>
        </p:grpSpPr>
        <p:sp>
          <p:nvSpPr>
            <p:cNvPr id="3" name="Freeform 3">
              <a:extLst>
                <a:ext uri="{FF2B5EF4-FFF2-40B4-BE49-F238E27FC236}">
                  <a16:creationId xmlns:a16="http://schemas.microsoft.com/office/drawing/2014/main" id="{A732B305-0A7A-5DD3-CB80-D1418818E5AE}"/>
                </a:ext>
              </a:extLst>
            </p:cNvPr>
            <p:cNvSpPr/>
            <p:nvPr/>
          </p:nvSpPr>
          <p:spPr>
            <a:xfrm>
              <a:off x="14329198"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FCFFC909-CC4D-64F8-4ECE-86E5023A28EE}"/>
                </a:ext>
              </a:extLst>
            </p:cNvPr>
            <p:cNvSpPr/>
            <p:nvPr/>
          </p:nvSpPr>
          <p:spPr>
            <a:xfrm>
              <a:off x="0"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5" name="AutoShape 5">
            <a:extLst>
              <a:ext uri="{FF2B5EF4-FFF2-40B4-BE49-F238E27FC236}">
                <a16:creationId xmlns:a16="http://schemas.microsoft.com/office/drawing/2014/main" id="{6B4C15A6-B4EC-0108-1BB3-86D4A7CE6245}"/>
              </a:ext>
            </a:extLst>
          </p:cNvPr>
          <p:cNvSpPr/>
          <p:nvPr/>
        </p:nvSpPr>
        <p:spPr>
          <a:xfrm flipH="1">
            <a:off x="843282" y="9949734"/>
            <a:ext cx="16601436" cy="0"/>
          </a:xfrm>
          <a:prstGeom prst="line">
            <a:avLst/>
          </a:prstGeom>
          <a:ln w="28575" cap="flat">
            <a:solidFill>
              <a:srgbClr val="002060"/>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4C82AA70-4EE4-9A79-E8BF-AB57C41F1492}"/>
              </a:ext>
            </a:extLst>
          </p:cNvPr>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5"/>
            <a:stretch>
              <a:fillRect r="-8"/>
            </a:stretch>
          </a:blipFill>
        </p:spPr>
        <p:txBody>
          <a:bodyPr/>
          <a:lstStyle/>
          <a:p>
            <a:endParaRPr lang="en-US"/>
          </a:p>
        </p:txBody>
      </p:sp>
      <p:sp>
        <p:nvSpPr>
          <p:cNvPr id="7" name="TextBox 7">
            <a:extLst>
              <a:ext uri="{FF2B5EF4-FFF2-40B4-BE49-F238E27FC236}">
                <a16:creationId xmlns:a16="http://schemas.microsoft.com/office/drawing/2014/main" id="{8C43CCE7-BF10-497A-CF8E-6FC00AE383F9}"/>
              </a:ext>
            </a:extLst>
          </p:cNvPr>
          <p:cNvSpPr txBox="1"/>
          <p:nvPr/>
        </p:nvSpPr>
        <p:spPr>
          <a:xfrm>
            <a:off x="2441373" y="535650"/>
            <a:ext cx="13405254" cy="623009"/>
          </a:xfrm>
          <a:prstGeom prst="rect">
            <a:avLst/>
          </a:prstGeom>
        </p:spPr>
        <p:txBody>
          <a:bodyPr lIns="0" tIns="0" rIns="0" bIns="0" rtlCol="0" anchor="t">
            <a:spAutoFit/>
          </a:bodyPr>
          <a:lstStyle/>
          <a:p>
            <a:pPr algn="ctr">
              <a:lnSpc>
                <a:spcPts val="5040"/>
              </a:lnSpc>
              <a:spcBef>
                <a:spcPct val="0"/>
              </a:spcBef>
            </a:pPr>
            <a:r>
              <a:rPr lang="en-US" sz="3600" b="1" dirty="0">
                <a:solidFill>
                  <a:srgbClr val="000000"/>
                </a:solidFill>
                <a:latin typeface="Helvetica Now Display Bold"/>
                <a:ea typeface="Helvetica Now Display Bold"/>
                <a:cs typeface="Helvetica Now Display Bold"/>
                <a:sym typeface="Helvetica Now Display Bold"/>
              </a:rPr>
              <a:t>PATH FORWARD</a:t>
            </a:r>
          </a:p>
        </p:txBody>
      </p:sp>
      <p:sp>
        <p:nvSpPr>
          <p:cNvPr id="8" name="Freeform 9">
            <a:extLst>
              <a:ext uri="{FF2B5EF4-FFF2-40B4-BE49-F238E27FC236}">
                <a16:creationId xmlns:a16="http://schemas.microsoft.com/office/drawing/2014/main" id="{B03FD925-550D-B7BA-AF06-0AB532770C32}"/>
              </a:ext>
            </a:extLst>
          </p:cNvPr>
          <p:cNvSpPr/>
          <p:nvPr/>
        </p:nvSpPr>
        <p:spPr>
          <a:xfrm>
            <a:off x="1032856" y="1823437"/>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latin typeface="Helvetica" pitchFamily="2" charset="0"/>
              </a:rPr>
              <a:t>Review of  Income Tax Bill 2025 (Pre- Budget Tax Document)</a:t>
            </a:r>
          </a:p>
          <a:p>
            <a:endParaRPr lang="en-US" dirty="0">
              <a:latin typeface="Helvetica" pitchFamily="2" charset="0"/>
            </a:endParaRPr>
          </a:p>
        </p:txBody>
      </p:sp>
      <p:sp>
        <p:nvSpPr>
          <p:cNvPr id="9" name="Freeform 9">
            <a:extLst>
              <a:ext uri="{FF2B5EF4-FFF2-40B4-BE49-F238E27FC236}">
                <a16:creationId xmlns:a16="http://schemas.microsoft.com/office/drawing/2014/main" id="{D1DACC03-B168-971C-34D8-4200C7243759}"/>
              </a:ext>
            </a:extLst>
          </p:cNvPr>
          <p:cNvSpPr/>
          <p:nvPr/>
        </p:nvSpPr>
        <p:spPr>
          <a:xfrm>
            <a:off x="4928774" y="1896010"/>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effectLst/>
                <a:latin typeface="Helvetica" pitchFamily="2" charset="0"/>
                <a:cs typeface="Times New Roman" panose="02020603050405020304" pitchFamily="18" charset="0"/>
              </a:rPr>
              <a:t>Unlocking Domestic Pools of Capital- Insurance/ Pension Funds/EPFO/ Banks</a:t>
            </a:r>
          </a:p>
          <a:p>
            <a:endParaRPr lang="en-US" dirty="0">
              <a:latin typeface="Helvetica" pitchFamily="2" charset="0"/>
            </a:endParaRPr>
          </a:p>
        </p:txBody>
      </p:sp>
      <p:sp>
        <p:nvSpPr>
          <p:cNvPr id="11" name="Freeform 9">
            <a:extLst>
              <a:ext uri="{FF2B5EF4-FFF2-40B4-BE49-F238E27FC236}">
                <a16:creationId xmlns:a16="http://schemas.microsoft.com/office/drawing/2014/main" id="{7F23AE99-FC76-C634-FF09-6E235EC5F43F}"/>
              </a:ext>
            </a:extLst>
          </p:cNvPr>
          <p:cNvSpPr/>
          <p:nvPr/>
        </p:nvSpPr>
        <p:spPr>
          <a:xfrm>
            <a:off x="8796700" y="1823437"/>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latin typeface="Helvetica" pitchFamily="2" charset="0"/>
              </a:rPr>
              <a:t>LLP Structure for AIFs</a:t>
            </a:r>
          </a:p>
        </p:txBody>
      </p:sp>
      <p:sp>
        <p:nvSpPr>
          <p:cNvPr id="12" name="Freeform 9">
            <a:extLst>
              <a:ext uri="{FF2B5EF4-FFF2-40B4-BE49-F238E27FC236}">
                <a16:creationId xmlns:a16="http://schemas.microsoft.com/office/drawing/2014/main" id="{F7D0E519-3888-DC7B-7D87-EDA8B25EFFFC}"/>
              </a:ext>
            </a:extLst>
          </p:cNvPr>
          <p:cNvSpPr/>
          <p:nvPr/>
        </p:nvSpPr>
        <p:spPr>
          <a:xfrm>
            <a:off x="12732503" y="1823437"/>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latin typeface="Helvetica" pitchFamily="2" charset="0"/>
              </a:rPr>
              <a:t>Revamping AIF Regulations 2012</a:t>
            </a:r>
          </a:p>
          <a:p>
            <a:endParaRPr lang="en-US" dirty="0">
              <a:latin typeface="Helvetica" pitchFamily="2" charset="0"/>
            </a:endParaRPr>
          </a:p>
        </p:txBody>
      </p:sp>
      <p:sp>
        <p:nvSpPr>
          <p:cNvPr id="15" name="Freeform 9">
            <a:extLst>
              <a:ext uri="{FF2B5EF4-FFF2-40B4-BE49-F238E27FC236}">
                <a16:creationId xmlns:a16="http://schemas.microsoft.com/office/drawing/2014/main" id="{14DFD459-4E4B-2CAB-BA9B-79DFF3817970}"/>
              </a:ext>
            </a:extLst>
          </p:cNvPr>
          <p:cNvSpPr/>
          <p:nvPr/>
        </p:nvSpPr>
        <p:spPr>
          <a:xfrm>
            <a:off x="8796700" y="4387065"/>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effectLst/>
                <a:latin typeface="Helvetica" pitchFamily="2" charset="0"/>
                <a:cs typeface="Times New Roman" panose="02020603050405020304" pitchFamily="18" charset="0"/>
              </a:rPr>
              <a:t>Accredited Investor Framework, Demat Timelines</a:t>
            </a:r>
            <a:endParaRPr lang="en-IN" dirty="0">
              <a:effectLst/>
              <a:latin typeface="Helvetica" pitchFamily="2" charset="0"/>
              <a:ea typeface="Aptos" panose="020B0004020202020204" pitchFamily="34" charset="0"/>
              <a:cs typeface="Times New Roman" panose="02020603050405020304" pitchFamily="18" charset="0"/>
            </a:endParaRPr>
          </a:p>
          <a:p>
            <a:endParaRPr lang="en-US" dirty="0">
              <a:latin typeface="Helvetica" pitchFamily="2" charset="0"/>
            </a:endParaRPr>
          </a:p>
        </p:txBody>
      </p:sp>
      <p:sp>
        <p:nvSpPr>
          <p:cNvPr id="17" name="Freeform 9">
            <a:extLst>
              <a:ext uri="{FF2B5EF4-FFF2-40B4-BE49-F238E27FC236}">
                <a16:creationId xmlns:a16="http://schemas.microsoft.com/office/drawing/2014/main" id="{0BC32C95-4B2C-859E-E3CB-9535CF8BB126}"/>
              </a:ext>
            </a:extLst>
          </p:cNvPr>
          <p:cNvSpPr/>
          <p:nvPr/>
        </p:nvSpPr>
        <p:spPr>
          <a:xfrm>
            <a:off x="1031301" y="4414935"/>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effectLst/>
                <a:latin typeface="Helvetica" pitchFamily="2" charset="0"/>
                <a:cs typeface="Times New Roman" panose="02020603050405020304" pitchFamily="18" charset="0"/>
              </a:rPr>
              <a:t>Taxation of Carried Interest, GST Notices</a:t>
            </a:r>
            <a:endParaRPr lang="en-IN" dirty="0">
              <a:effectLst/>
              <a:latin typeface="Helvetica" pitchFamily="2" charset="0"/>
              <a:ea typeface="Aptos" panose="020B0004020202020204" pitchFamily="34" charset="0"/>
              <a:cs typeface="Times New Roman" panose="02020603050405020304" pitchFamily="18" charset="0"/>
            </a:endParaRPr>
          </a:p>
          <a:p>
            <a:endParaRPr lang="en-US" dirty="0">
              <a:latin typeface="Helvetica" pitchFamily="2" charset="0"/>
            </a:endParaRPr>
          </a:p>
        </p:txBody>
      </p:sp>
      <p:sp>
        <p:nvSpPr>
          <p:cNvPr id="19" name="Freeform 9">
            <a:extLst>
              <a:ext uri="{FF2B5EF4-FFF2-40B4-BE49-F238E27FC236}">
                <a16:creationId xmlns:a16="http://schemas.microsoft.com/office/drawing/2014/main" id="{7B00098C-1448-092F-3F9C-2D9B5BA769C0}"/>
              </a:ext>
            </a:extLst>
          </p:cNvPr>
          <p:cNvSpPr/>
          <p:nvPr/>
        </p:nvSpPr>
        <p:spPr>
          <a:xfrm>
            <a:off x="8746302" y="6411476"/>
            <a:ext cx="2699039" cy="1767950"/>
          </a:xfrm>
          <a:custGeom>
            <a:avLst/>
            <a:gdLst/>
            <a:ahLst/>
            <a:cxnLst/>
            <a:rect l="l" t="t" r="r" b="b"/>
            <a:pathLst>
              <a:path w="920361" h="602864">
                <a:moveTo>
                  <a:pt x="0" y="0"/>
                </a:moveTo>
                <a:lnTo>
                  <a:pt x="920361" y="0"/>
                </a:lnTo>
                <a:lnTo>
                  <a:pt x="920361" y="602864"/>
                </a:lnTo>
                <a:lnTo>
                  <a:pt x="0" y="602864"/>
                </a:lnTo>
                <a:close/>
              </a:path>
            </a:pathLst>
          </a:custGeom>
          <a:gradFill rotWithShape="1">
            <a:gsLst>
              <a:gs pos="0">
                <a:srgbClr val="3AC866">
                  <a:alpha val="0"/>
                </a:srgbClr>
              </a:gs>
              <a:gs pos="100000">
                <a:srgbClr val="3AC866">
                  <a:alpha val="12000"/>
                </a:srgbClr>
              </a:gs>
            </a:gsLst>
            <a:lin ang="5400000"/>
          </a:gradFill>
        </p:spPr>
        <p:txBody>
          <a:bodyPr/>
          <a:lstStyle/>
          <a:p>
            <a:r>
              <a:rPr lang="en-US" dirty="0">
                <a:effectLst/>
                <a:latin typeface="Helvetica" pitchFamily="2" charset="0"/>
                <a:cs typeface="Times New Roman" panose="02020603050405020304" pitchFamily="18" charset="0"/>
              </a:rPr>
              <a:t>Operationalization of New Fund Structures (VCC, FOF, Deep Tech FOF, SWAMIH Fund)</a:t>
            </a:r>
            <a:endParaRPr lang="en-IN" dirty="0">
              <a:effectLst/>
              <a:latin typeface="Helvetica" pitchFamily="2" charset="0"/>
              <a:ea typeface="Aptos" panose="020B0004020202020204" pitchFamily="34" charset="0"/>
              <a:cs typeface="Times New Roman" panose="02020603050405020304" pitchFamily="18" charset="0"/>
            </a:endParaRPr>
          </a:p>
          <a:p>
            <a:endParaRPr lang="en-US" dirty="0">
              <a:latin typeface="Helvetica" pitchFamily="2" charset="0"/>
            </a:endParaRPr>
          </a:p>
        </p:txBody>
      </p:sp>
      <p:sp>
        <p:nvSpPr>
          <p:cNvPr id="24" name="Rectangle 23">
            <a:extLst>
              <a:ext uri="{FF2B5EF4-FFF2-40B4-BE49-F238E27FC236}">
                <a16:creationId xmlns:a16="http://schemas.microsoft.com/office/drawing/2014/main" id="{2CF38F12-7EA5-92AF-A73E-BD17C55C4809}"/>
              </a:ext>
            </a:extLst>
          </p:cNvPr>
          <p:cNvSpPr/>
          <p:nvPr/>
        </p:nvSpPr>
        <p:spPr>
          <a:xfrm>
            <a:off x="1031301" y="3591387"/>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CCC9E51-2904-CB47-A916-0018DA2DC0FE}"/>
              </a:ext>
            </a:extLst>
          </p:cNvPr>
          <p:cNvSpPr/>
          <p:nvPr/>
        </p:nvSpPr>
        <p:spPr>
          <a:xfrm>
            <a:off x="1031661" y="6146598"/>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FF7EF40-AE6C-76E0-2456-19819125CF53}"/>
              </a:ext>
            </a:extLst>
          </p:cNvPr>
          <p:cNvSpPr/>
          <p:nvPr/>
        </p:nvSpPr>
        <p:spPr>
          <a:xfrm>
            <a:off x="8791006" y="3598641"/>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D41384B-5407-FB9F-E02D-62C6DFB99344}"/>
              </a:ext>
            </a:extLst>
          </p:cNvPr>
          <p:cNvSpPr/>
          <p:nvPr/>
        </p:nvSpPr>
        <p:spPr>
          <a:xfrm>
            <a:off x="8791006" y="6073618"/>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EB3D02A-5C17-EE93-370A-8E9F4021C4BA}"/>
              </a:ext>
            </a:extLst>
          </p:cNvPr>
          <p:cNvSpPr/>
          <p:nvPr/>
        </p:nvSpPr>
        <p:spPr>
          <a:xfrm>
            <a:off x="8746302" y="8179426"/>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82269CD-8F91-4C0E-0875-5874421F4CD8}"/>
              </a:ext>
            </a:extLst>
          </p:cNvPr>
          <p:cNvSpPr/>
          <p:nvPr/>
        </p:nvSpPr>
        <p:spPr>
          <a:xfrm>
            <a:off x="4928413" y="3671214"/>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36A97A0-4454-7602-2077-88E0253FE54F}"/>
              </a:ext>
            </a:extLst>
          </p:cNvPr>
          <p:cNvSpPr/>
          <p:nvPr/>
        </p:nvSpPr>
        <p:spPr>
          <a:xfrm>
            <a:off x="12732503" y="3593070"/>
            <a:ext cx="2699038" cy="7257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7E1E41B-FC51-B93C-235F-252889E0E5CA}"/>
              </a:ext>
            </a:extLst>
          </p:cNvPr>
          <p:cNvSpPr txBox="1"/>
          <p:nvPr/>
        </p:nvSpPr>
        <p:spPr>
          <a:xfrm>
            <a:off x="3200400" y="3009900"/>
            <a:ext cx="529939"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1</a:t>
            </a:r>
          </a:p>
        </p:txBody>
      </p:sp>
      <p:sp>
        <p:nvSpPr>
          <p:cNvPr id="41" name="TextBox 40">
            <a:extLst>
              <a:ext uri="{FF2B5EF4-FFF2-40B4-BE49-F238E27FC236}">
                <a16:creationId xmlns:a16="http://schemas.microsoft.com/office/drawing/2014/main" id="{A4DE534B-1DE6-5817-735A-7584A9EFEB65}"/>
              </a:ext>
            </a:extLst>
          </p:cNvPr>
          <p:cNvSpPr txBox="1"/>
          <p:nvPr/>
        </p:nvSpPr>
        <p:spPr>
          <a:xfrm flipH="1">
            <a:off x="3008260" y="5544322"/>
            <a:ext cx="1035800"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2</a:t>
            </a:r>
          </a:p>
        </p:txBody>
      </p:sp>
      <p:sp>
        <p:nvSpPr>
          <p:cNvPr id="44" name="TextBox 43">
            <a:extLst>
              <a:ext uri="{FF2B5EF4-FFF2-40B4-BE49-F238E27FC236}">
                <a16:creationId xmlns:a16="http://schemas.microsoft.com/office/drawing/2014/main" id="{FF88B1BF-FFAE-B216-5452-7DB5CA8B190F}"/>
              </a:ext>
            </a:extLst>
          </p:cNvPr>
          <p:cNvSpPr txBox="1"/>
          <p:nvPr/>
        </p:nvSpPr>
        <p:spPr>
          <a:xfrm flipH="1">
            <a:off x="10927440" y="5449284"/>
            <a:ext cx="1035800"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5</a:t>
            </a:r>
          </a:p>
        </p:txBody>
      </p:sp>
      <p:sp>
        <p:nvSpPr>
          <p:cNvPr id="45" name="TextBox 44">
            <a:extLst>
              <a:ext uri="{FF2B5EF4-FFF2-40B4-BE49-F238E27FC236}">
                <a16:creationId xmlns:a16="http://schemas.microsoft.com/office/drawing/2014/main" id="{9696B832-2BEA-836A-5E63-716CC4B83EF0}"/>
              </a:ext>
            </a:extLst>
          </p:cNvPr>
          <p:cNvSpPr txBox="1"/>
          <p:nvPr/>
        </p:nvSpPr>
        <p:spPr>
          <a:xfrm flipH="1">
            <a:off x="10927600" y="7682925"/>
            <a:ext cx="1035800"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6</a:t>
            </a:r>
          </a:p>
        </p:txBody>
      </p:sp>
      <p:sp>
        <p:nvSpPr>
          <p:cNvPr id="46" name="TextBox 45">
            <a:extLst>
              <a:ext uri="{FF2B5EF4-FFF2-40B4-BE49-F238E27FC236}">
                <a16:creationId xmlns:a16="http://schemas.microsoft.com/office/drawing/2014/main" id="{9C2A9164-87A9-2175-D0E5-8CDC426D355E}"/>
              </a:ext>
            </a:extLst>
          </p:cNvPr>
          <p:cNvSpPr txBox="1"/>
          <p:nvPr/>
        </p:nvSpPr>
        <p:spPr>
          <a:xfrm flipH="1">
            <a:off x="14848797" y="2992804"/>
            <a:ext cx="1035800"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7</a:t>
            </a:r>
          </a:p>
        </p:txBody>
      </p:sp>
      <p:sp>
        <p:nvSpPr>
          <p:cNvPr id="47" name="TextBox 46">
            <a:extLst>
              <a:ext uri="{FF2B5EF4-FFF2-40B4-BE49-F238E27FC236}">
                <a16:creationId xmlns:a16="http://schemas.microsoft.com/office/drawing/2014/main" id="{4EED9E0A-F6A7-C255-3517-BB909ED01A74}"/>
              </a:ext>
            </a:extLst>
          </p:cNvPr>
          <p:cNvSpPr txBox="1"/>
          <p:nvPr/>
        </p:nvSpPr>
        <p:spPr>
          <a:xfrm flipH="1">
            <a:off x="10964243" y="2956358"/>
            <a:ext cx="1035800"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4</a:t>
            </a:r>
          </a:p>
        </p:txBody>
      </p:sp>
      <p:sp>
        <p:nvSpPr>
          <p:cNvPr id="48" name="TextBox 47">
            <a:extLst>
              <a:ext uri="{FF2B5EF4-FFF2-40B4-BE49-F238E27FC236}">
                <a16:creationId xmlns:a16="http://schemas.microsoft.com/office/drawing/2014/main" id="{1402D503-66F3-8975-6482-01FB767CC1DA}"/>
              </a:ext>
            </a:extLst>
          </p:cNvPr>
          <p:cNvSpPr txBox="1"/>
          <p:nvPr/>
        </p:nvSpPr>
        <p:spPr>
          <a:xfrm flipH="1">
            <a:off x="6973065" y="3086439"/>
            <a:ext cx="1035800" cy="584775"/>
          </a:xfrm>
          <a:prstGeom prst="rect">
            <a:avLst/>
          </a:prstGeom>
          <a:noFill/>
        </p:spPr>
        <p:txBody>
          <a:bodyPr wrap="square" rtlCol="0">
            <a:spAutoFit/>
          </a:bodyPr>
          <a:lstStyle/>
          <a:p>
            <a:r>
              <a:rPr lang="en-US" sz="3200" b="1" dirty="0">
                <a:solidFill>
                  <a:schemeClr val="bg1">
                    <a:lumMod val="50000"/>
                  </a:schemeClr>
                </a:solidFill>
                <a:latin typeface="Helvetica" pitchFamily="2" charset="0"/>
              </a:rPr>
              <a:t>3</a:t>
            </a:r>
          </a:p>
        </p:txBody>
      </p:sp>
    </p:spTree>
    <p:extLst>
      <p:ext uri="{BB962C8B-B14F-4D97-AF65-F5344CB8AC3E}">
        <p14:creationId xmlns:p14="http://schemas.microsoft.com/office/powerpoint/2010/main" val="357207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0836" y="361010"/>
            <a:ext cx="17586327" cy="9667077"/>
            <a:chOff x="0" y="0"/>
            <a:chExt cx="3971328" cy="2052175"/>
          </a:xfrm>
        </p:grpSpPr>
        <p:sp>
          <p:nvSpPr>
            <p:cNvPr id="3" name="Freeform 3"/>
            <p:cNvSpPr/>
            <p:nvPr/>
          </p:nvSpPr>
          <p:spPr>
            <a:xfrm>
              <a:off x="0" y="0"/>
              <a:ext cx="3971328" cy="2052175"/>
            </a:xfrm>
            <a:custGeom>
              <a:avLst/>
              <a:gdLst/>
              <a:ahLst/>
              <a:cxnLst/>
              <a:rect l="l" t="t" r="r" b="b"/>
              <a:pathLst>
                <a:path w="3971328" h="2052175">
                  <a:moveTo>
                    <a:pt x="0" y="0"/>
                  </a:moveTo>
                  <a:lnTo>
                    <a:pt x="3971328" y="0"/>
                  </a:lnTo>
                  <a:lnTo>
                    <a:pt x="3971328" y="2052175"/>
                  </a:lnTo>
                  <a:lnTo>
                    <a:pt x="0" y="2052175"/>
                  </a:lnTo>
                  <a:close/>
                </a:path>
              </a:pathLst>
            </a:custGeom>
            <a:solidFill>
              <a:srgbClr val="002060"/>
            </a:solidFill>
          </p:spPr>
          <p:txBody>
            <a:bodyPr/>
            <a:lstStyle/>
            <a:p>
              <a:endParaRPr lang="en-US"/>
            </a:p>
          </p:txBody>
        </p:sp>
        <p:sp>
          <p:nvSpPr>
            <p:cNvPr id="4" name="TextBox 4"/>
            <p:cNvSpPr txBox="1"/>
            <p:nvPr/>
          </p:nvSpPr>
          <p:spPr>
            <a:xfrm>
              <a:off x="0" y="-38100"/>
              <a:ext cx="3971328" cy="2090275"/>
            </a:xfrm>
            <a:prstGeom prst="rect">
              <a:avLst/>
            </a:prstGeom>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grpSp>
        <p:nvGrpSpPr>
          <p:cNvPr id="5" name="Group 5"/>
          <p:cNvGrpSpPr/>
          <p:nvPr/>
        </p:nvGrpSpPr>
        <p:grpSpPr>
          <a:xfrm>
            <a:off x="457200" y="-178900"/>
            <a:ext cx="21140477" cy="10746899"/>
            <a:chOff x="0" y="0"/>
            <a:chExt cx="28187303" cy="14329198"/>
          </a:xfrm>
        </p:grpSpPr>
        <p:sp>
          <p:nvSpPr>
            <p:cNvPr id="6" name="Freeform 6"/>
            <p:cNvSpPr/>
            <p:nvPr/>
          </p:nvSpPr>
          <p:spPr>
            <a:xfrm>
              <a:off x="13858105"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924496" y="1726110"/>
            <a:ext cx="15284181" cy="689368"/>
          </a:xfrm>
          <a:prstGeom prst="rect">
            <a:avLst/>
          </a:prstGeom>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CBDT </a:t>
            </a:r>
            <a:r>
              <a:rPr lang="en-US" sz="4000" b="1" u="none" strike="noStrike" spc="502" dirty="0">
                <a:solidFill>
                  <a:srgbClr val="FFFFFF"/>
                </a:solidFill>
                <a:latin typeface="Helvetica Now Display Bold"/>
                <a:ea typeface="Helvetica Now Display Bold"/>
                <a:cs typeface="Helvetica Now Display Bold"/>
                <a:sym typeface="Helvetica Now Display Bold"/>
              </a:rPr>
              <a:t>(PRE-BUDGET DOC)(1/5)</a:t>
            </a:r>
            <a:endParaRPr lang="en-US" sz="5022" b="1" u="none" strike="noStrike" spc="502" dirty="0">
              <a:solidFill>
                <a:srgbClr val="FFFFFF"/>
              </a:solidFill>
              <a:latin typeface="Helvetica Now Display Bold"/>
              <a:ea typeface="Helvetica Now Display Bold"/>
              <a:cs typeface="Helvetica Now Display Bold"/>
              <a:sym typeface="Helvetica Now Display Bold"/>
            </a:endParaRPr>
          </a:p>
        </p:txBody>
      </p:sp>
      <p:sp>
        <p:nvSpPr>
          <p:cNvPr id="9" name="TextBox 9"/>
          <p:cNvSpPr txBox="1"/>
          <p:nvPr/>
        </p:nvSpPr>
        <p:spPr>
          <a:xfrm>
            <a:off x="1918209" y="3611785"/>
            <a:ext cx="13598030" cy="4233147"/>
          </a:xfrm>
          <a:prstGeom prst="rect">
            <a:avLst/>
          </a:prstGeom>
        </p:spPr>
        <p:txBody>
          <a:bodyPr lIns="0" tIns="0" rIns="0" bIns="0" rtlCol="0" anchor="t">
            <a:spAutoFit/>
          </a:bodyPr>
          <a:lstStyle/>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Review of New Income Tax Bill 2025</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CAT III AIF Taxation - Determination of Trust Status</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Taxation parity for AIFs vs Debt MFs, Hybrid MFs</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Extinguishment of the Units during liquidation of an Investment Fund 2(47)</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Allowing Charitable Trusts / Endowment Funds to investment in AIFs (17C) </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Investment by an AIF in SRs and investment by a Special Situation Fund in Stressed Loans</a:t>
            </a:r>
          </a:p>
          <a:p>
            <a:pPr marL="496571" lvl="1" indent="-248285" algn="l">
              <a:lnSpc>
                <a:spcPts val="3680"/>
              </a:lnSpc>
              <a:buFont typeface="Arial"/>
              <a:buChar char="•"/>
            </a:pPr>
            <a:r>
              <a:rPr lang="en-US" sz="2400" b="1" dirty="0">
                <a:solidFill>
                  <a:srgbClr val="FFFFFF"/>
                </a:solidFill>
                <a:latin typeface="Helvetica Now Display"/>
                <a:ea typeface="Helvetica Now Display"/>
                <a:cs typeface="Helvetica Now Display"/>
                <a:sym typeface="Helvetica Now Display"/>
              </a:rPr>
              <a:t>Outbound Fund tax regime in IFSC</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Change in the determination of fair market value to include equity-linked securities, such as CCPS. Rule 11UA (1)(b)</a:t>
            </a:r>
          </a:p>
        </p:txBody>
      </p:sp>
      <p:sp>
        <p:nvSpPr>
          <p:cNvPr id="10" name="TextBox 10"/>
          <p:cNvSpPr txBox="1"/>
          <p:nvPr/>
        </p:nvSpPr>
        <p:spPr>
          <a:xfrm>
            <a:off x="1827568" y="884121"/>
            <a:ext cx="13405254" cy="622935"/>
          </a:xfrm>
          <a:prstGeom prst="rect">
            <a:avLst/>
          </a:prstGeom>
        </p:spPr>
        <p:txBody>
          <a:bodyPr lIns="0" tIns="0" rIns="0" bIns="0" rtlCol="0" anchor="t">
            <a:spAutoFit/>
          </a:bodyPr>
          <a:lstStyle/>
          <a:p>
            <a:pPr algn="ctr">
              <a:lnSpc>
                <a:spcPts val="5040"/>
              </a:lnSpc>
              <a:spcBef>
                <a:spcPct val="0"/>
              </a:spcBef>
            </a:pPr>
            <a:r>
              <a:rPr lang="en-US" sz="3600" b="1" dirty="0">
                <a:solidFill>
                  <a:srgbClr val="FFFFFF"/>
                </a:solidFill>
                <a:latin typeface="Helvetica Now Display Bold"/>
                <a:ea typeface="Helvetica Now Display Bold"/>
                <a:cs typeface="Helvetica Now Display Bold"/>
                <a:sym typeface="Helvetica Now Display Bold"/>
              </a:rPr>
              <a:t>ONGOING KEY ENGAGEMENTS – DEPARTMENT WISE </a:t>
            </a:r>
          </a:p>
        </p:txBody>
      </p:sp>
      <p:sp>
        <p:nvSpPr>
          <p:cNvPr id="11" name="Freeform 11"/>
          <p:cNvSpPr/>
          <p:nvPr/>
        </p:nvSpPr>
        <p:spPr>
          <a:xfrm>
            <a:off x="15516239" y="640897"/>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9744" y="-164692"/>
            <a:ext cx="10746899" cy="10746899"/>
          </a:xfrm>
          <a:custGeom>
            <a:avLst/>
            <a:gdLst/>
            <a:ahLst/>
            <a:cxnLst/>
            <a:rect l="l" t="t" r="r" b="b"/>
            <a:pathLst>
              <a:path w="10746899" h="10746899">
                <a:moveTo>
                  <a:pt x="0" y="0"/>
                </a:moveTo>
                <a:lnTo>
                  <a:pt x="10746898" y="0"/>
                </a:lnTo>
                <a:lnTo>
                  <a:pt x="10746898"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03009" y="-164692"/>
            <a:ext cx="10746899" cy="10746899"/>
          </a:xfrm>
          <a:custGeom>
            <a:avLst/>
            <a:gdLst/>
            <a:ahLst/>
            <a:cxnLst/>
            <a:rect l="l" t="t" r="r" b="b"/>
            <a:pathLst>
              <a:path w="10746899" h="10746899">
                <a:moveTo>
                  <a:pt x="0" y="0"/>
                </a:moveTo>
                <a:lnTo>
                  <a:pt x="10746899" y="0"/>
                </a:lnTo>
                <a:lnTo>
                  <a:pt x="10746899"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291732" y="342900"/>
            <a:ext cx="8743983" cy="9506519"/>
            <a:chOff x="0" y="0"/>
            <a:chExt cx="10608902" cy="10389561"/>
          </a:xfrm>
          <a:solidFill>
            <a:srgbClr val="002060"/>
          </a:solidFill>
        </p:grpSpPr>
        <p:grpSp>
          <p:nvGrpSpPr>
            <p:cNvPr id="5" name="Group 5"/>
            <p:cNvGrpSpPr/>
            <p:nvPr/>
          </p:nvGrpSpPr>
          <p:grpSpPr>
            <a:xfrm>
              <a:off x="0" y="0"/>
              <a:ext cx="10608902" cy="10389561"/>
              <a:chOff x="0" y="0"/>
              <a:chExt cx="2095586" cy="2052259"/>
            </a:xfrm>
            <a:grpFill/>
          </p:grpSpPr>
          <p:sp>
            <p:nvSpPr>
              <p:cNvPr id="6" name="Freeform 6"/>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7" name="TextBox 7"/>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sp>
          <p:nvSpPr>
            <p:cNvPr id="8" name="TextBox 8"/>
            <p:cNvSpPr txBox="1"/>
            <p:nvPr/>
          </p:nvSpPr>
          <p:spPr>
            <a:xfrm>
              <a:off x="410699" y="1874025"/>
              <a:ext cx="9318486" cy="941382"/>
            </a:xfrm>
            <a:prstGeom prst="rect">
              <a:avLst/>
            </a:prstGeom>
            <a:grpFill/>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DEA</a:t>
              </a:r>
            </a:p>
          </p:txBody>
        </p:sp>
        <p:sp>
          <p:nvSpPr>
            <p:cNvPr id="9" name="TextBox 9"/>
            <p:cNvSpPr txBox="1"/>
            <p:nvPr/>
          </p:nvSpPr>
          <p:spPr>
            <a:xfrm>
              <a:off x="272999" y="3050000"/>
              <a:ext cx="10005023" cy="4361748"/>
            </a:xfrm>
            <a:prstGeom prst="rect">
              <a:avLst/>
            </a:prstGeom>
            <a:grpFill/>
          </p:spPr>
          <p:txBody>
            <a:bodyPr wrap="square" lIns="0" tIns="0" rIns="0" bIns="0" rtlCol="0" anchor="t">
              <a:spAutoFit/>
            </a:bodyPr>
            <a:lstStyle/>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Inter-Regulatory Working Group Committee: RBI, IRDA, PFRDA, etc., and industry participants.</a:t>
              </a: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LLP Structure for AIFs</a:t>
              </a: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RBI Regulated Entities investments in AIFs</a:t>
              </a: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Classification of AIFs as “Regulated Deposit Scheme” under BUDA &amp; BULA Act.</a:t>
              </a: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Safe </a:t>
              </a:r>
              <a:r>
                <a:rPr lang="en-US" sz="2400" dirty="0" err="1">
                  <a:solidFill>
                    <a:srgbClr val="FFFFFF"/>
                  </a:solidFill>
                  <a:latin typeface="Helvetica Now Display"/>
                  <a:ea typeface="Helvetica Now Display"/>
                  <a:cs typeface="Helvetica Now Display"/>
                  <a:sym typeface="Helvetica Now Display"/>
                </a:rPr>
                <a:t>Harbour</a:t>
              </a:r>
              <a:r>
                <a:rPr lang="en-US" sz="2400" dirty="0">
                  <a:solidFill>
                    <a:srgbClr val="FFFFFF"/>
                  </a:solidFill>
                  <a:latin typeface="Helvetica Now Display"/>
                  <a:ea typeface="Helvetica Now Display"/>
                  <a:cs typeface="Helvetica Now Display"/>
                  <a:sym typeface="Helvetica Now Display"/>
                </a:rPr>
                <a:t> provisions (Section 9A) for Global funds</a:t>
              </a: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India-Japan DTAA – Addressing Challenges for Japanese VC Firms Investing in India</a:t>
              </a:r>
            </a:p>
          </p:txBody>
        </p:sp>
      </p:grpSp>
      <p:grpSp>
        <p:nvGrpSpPr>
          <p:cNvPr id="10" name="Group 10"/>
          <p:cNvGrpSpPr/>
          <p:nvPr/>
        </p:nvGrpSpPr>
        <p:grpSpPr>
          <a:xfrm>
            <a:off x="9335998" y="342900"/>
            <a:ext cx="8743987" cy="9506519"/>
            <a:chOff x="0" y="0"/>
            <a:chExt cx="10608902" cy="10389561"/>
          </a:xfrm>
          <a:solidFill>
            <a:srgbClr val="002060"/>
          </a:solidFill>
        </p:grpSpPr>
        <p:grpSp>
          <p:nvGrpSpPr>
            <p:cNvPr id="11" name="Group 11"/>
            <p:cNvGrpSpPr/>
            <p:nvPr/>
          </p:nvGrpSpPr>
          <p:grpSpPr>
            <a:xfrm>
              <a:off x="0" y="0"/>
              <a:ext cx="10608902" cy="10389561"/>
              <a:chOff x="0" y="0"/>
              <a:chExt cx="2095586" cy="2052259"/>
            </a:xfrm>
            <a:grpFill/>
          </p:grpSpPr>
          <p:sp>
            <p:nvSpPr>
              <p:cNvPr id="12" name="Freeform 12"/>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13" name="TextBox 13"/>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sp>
          <p:nvSpPr>
            <p:cNvPr id="14" name="TextBox 14"/>
            <p:cNvSpPr txBox="1"/>
            <p:nvPr/>
          </p:nvSpPr>
          <p:spPr>
            <a:xfrm>
              <a:off x="1290033" y="1969038"/>
              <a:ext cx="5452400" cy="751356"/>
            </a:xfrm>
            <a:prstGeom prst="rect">
              <a:avLst/>
            </a:prstGeom>
            <a:grpFill/>
          </p:spPr>
          <p:txBody>
            <a:bodyPr wrap="square"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CBIC</a:t>
              </a:r>
            </a:p>
          </p:txBody>
        </p:sp>
        <p:sp>
          <p:nvSpPr>
            <p:cNvPr id="15" name="TextBox 15"/>
            <p:cNvSpPr txBox="1"/>
            <p:nvPr/>
          </p:nvSpPr>
          <p:spPr>
            <a:xfrm>
              <a:off x="819352" y="3263292"/>
              <a:ext cx="8747604" cy="2399617"/>
            </a:xfrm>
            <a:prstGeom prst="rect">
              <a:avLst/>
            </a:prstGeom>
            <a:grpFill/>
          </p:spPr>
          <p:txBody>
            <a:bodyPr wrap="square" lIns="0" tIns="0" rIns="0" bIns="0" rtlCol="0" anchor="t">
              <a:spAutoFit/>
            </a:bodyPr>
            <a:lstStyle/>
            <a:p>
              <a:pPr marL="496571" lvl="1" indent="-248285" algn="l">
                <a:lnSpc>
                  <a:spcPts val="3450"/>
                </a:lnSpc>
                <a:buFont typeface="Arial"/>
                <a:buChar char="•"/>
              </a:pPr>
              <a:r>
                <a:rPr lang="en-US" sz="2400" b="1" dirty="0">
                  <a:solidFill>
                    <a:srgbClr val="FFFFFF"/>
                  </a:solidFill>
                  <a:latin typeface="Helvetica Now Display"/>
                  <a:ea typeface="Helvetica Now Display"/>
                  <a:cs typeface="Helvetica Now Display"/>
                  <a:sym typeface="Helvetica Now Display"/>
                </a:rPr>
                <a:t>Taxation of Carried Interest</a:t>
              </a: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Issuance of GST Notices to </a:t>
              </a:r>
              <a:r>
                <a:rPr lang="en-US" sz="2400" dirty="0" err="1">
                  <a:solidFill>
                    <a:srgbClr val="FFFFFF"/>
                  </a:solidFill>
                  <a:latin typeface="Helvetica Now Display"/>
                  <a:ea typeface="Helvetica Now Display"/>
                  <a:cs typeface="Helvetica Now Display"/>
                  <a:sym typeface="Helvetica Now Display"/>
                </a:rPr>
                <a:t>AlFs</a:t>
              </a:r>
              <a:endParaRPr lang="en-US" sz="2400" dirty="0">
                <a:solidFill>
                  <a:srgbClr val="FFFFFF"/>
                </a:solidFill>
                <a:latin typeface="Helvetica Now Display"/>
                <a:ea typeface="Helvetica Now Display"/>
                <a:cs typeface="Helvetica Now Display"/>
                <a:sym typeface="Helvetica Now Display"/>
              </a:endParaRPr>
            </a:p>
            <a:p>
              <a:pPr algn="l">
                <a:lnSpc>
                  <a:spcPts val="3450"/>
                </a:lnSpc>
              </a:pPr>
              <a:endParaRPr lang="en-US" sz="2400" dirty="0">
                <a:solidFill>
                  <a:srgbClr val="FFFFFF"/>
                </a:solidFill>
                <a:latin typeface="Helvetica Now Display"/>
                <a:ea typeface="Helvetica Now Display"/>
                <a:cs typeface="Helvetica Now Display"/>
                <a:sym typeface="Helvetica Now Display"/>
              </a:endParaRPr>
            </a:p>
            <a:p>
              <a:pPr algn="l">
                <a:lnSpc>
                  <a:spcPts val="3450"/>
                </a:lnSpc>
              </a:pPr>
              <a:r>
                <a:rPr lang="en-US" sz="2400" dirty="0">
                  <a:solidFill>
                    <a:srgbClr val="FFFFFF"/>
                  </a:solidFill>
                  <a:latin typeface="Helvetica Now Display"/>
                  <a:ea typeface="Helvetica Now Display"/>
                  <a:cs typeface="Helvetica Now Display"/>
                  <a:sym typeface="Helvetica Now Display"/>
                </a:rPr>
                <a:t>*(IVCA has updated GST template on website to guide members in responding to notices)</a:t>
              </a:r>
            </a:p>
          </p:txBody>
        </p:sp>
      </p:grpSp>
      <p:sp>
        <p:nvSpPr>
          <p:cNvPr id="16" name="TextBox 16"/>
          <p:cNvSpPr txBox="1"/>
          <p:nvPr/>
        </p:nvSpPr>
        <p:spPr>
          <a:xfrm>
            <a:off x="1787889" y="875843"/>
            <a:ext cx="13405254" cy="622935"/>
          </a:xfrm>
          <a:prstGeom prst="rect">
            <a:avLst/>
          </a:prstGeom>
        </p:spPr>
        <p:txBody>
          <a:bodyPr lIns="0" tIns="0" rIns="0" bIns="0" rtlCol="0" anchor="t">
            <a:spAutoFit/>
          </a:bodyPr>
          <a:lstStyle/>
          <a:p>
            <a:pPr algn="ctr">
              <a:lnSpc>
                <a:spcPts val="5040"/>
              </a:lnSpc>
              <a:spcBef>
                <a:spcPct val="0"/>
              </a:spcBef>
            </a:pPr>
            <a:r>
              <a:rPr lang="en-US" sz="3600" b="1" dirty="0">
                <a:solidFill>
                  <a:schemeClr val="bg1"/>
                </a:solidFill>
                <a:latin typeface="Helvetica Now Display Bold"/>
                <a:ea typeface="Helvetica Now Display Bold"/>
                <a:cs typeface="Helvetica Now Display Bold"/>
                <a:sym typeface="Helvetica Now Display Bold"/>
              </a:rPr>
              <a:t>ONGOING KEY ENGAGEMENTS –  DEPARTMENT WISE (2/5)</a:t>
            </a:r>
          </a:p>
        </p:txBody>
      </p:sp>
      <p:sp>
        <p:nvSpPr>
          <p:cNvPr id="17" name="Freeform 17"/>
          <p:cNvSpPr/>
          <p:nvPr/>
        </p:nvSpPr>
        <p:spPr>
          <a:xfrm>
            <a:off x="15420572" y="516021"/>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C10A1-9A42-7115-AFBA-0516A5C650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01E8BE8-33EF-A696-732A-AD391FBFEE7A}"/>
              </a:ext>
            </a:extLst>
          </p:cNvPr>
          <p:cNvSpPr/>
          <p:nvPr/>
        </p:nvSpPr>
        <p:spPr>
          <a:xfrm>
            <a:off x="9519744" y="-164692"/>
            <a:ext cx="10746899" cy="10746899"/>
          </a:xfrm>
          <a:custGeom>
            <a:avLst/>
            <a:gdLst/>
            <a:ahLst/>
            <a:cxnLst/>
            <a:rect l="l" t="t" r="r" b="b"/>
            <a:pathLst>
              <a:path w="10746899" h="10746899">
                <a:moveTo>
                  <a:pt x="0" y="0"/>
                </a:moveTo>
                <a:lnTo>
                  <a:pt x="10746898" y="0"/>
                </a:lnTo>
                <a:lnTo>
                  <a:pt x="10746898"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60F7FBE-1CC7-BE3B-970A-CD1882F6E557}"/>
              </a:ext>
            </a:extLst>
          </p:cNvPr>
          <p:cNvSpPr/>
          <p:nvPr/>
        </p:nvSpPr>
        <p:spPr>
          <a:xfrm>
            <a:off x="-903009" y="-164692"/>
            <a:ext cx="10746899" cy="10746899"/>
          </a:xfrm>
          <a:custGeom>
            <a:avLst/>
            <a:gdLst/>
            <a:ahLst/>
            <a:cxnLst/>
            <a:rect l="l" t="t" r="r" b="b"/>
            <a:pathLst>
              <a:path w="10746899" h="10746899">
                <a:moveTo>
                  <a:pt x="0" y="0"/>
                </a:moveTo>
                <a:lnTo>
                  <a:pt x="10746899" y="0"/>
                </a:lnTo>
                <a:lnTo>
                  <a:pt x="10746899"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63A86D2A-7A1C-5461-150B-721A86908F61}"/>
              </a:ext>
            </a:extLst>
          </p:cNvPr>
          <p:cNvGrpSpPr/>
          <p:nvPr/>
        </p:nvGrpSpPr>
        <p:grpSpPr>
          <a:xfrm>
            <a:off x="291732" y="342900"/>
            <a:ext cx="8743983" cy="9506519"/>
            <a:chOff x="0" y="0"/>
            <a:chExt cx="2095586" cy="2052259"/>
          </a:xfrm>
          <a:solidFill>
            <a:srgbClr val="002060"/>
          </a:solidFill>
        </p:grpSpPr>
        <p:sp>
          <p:nvSpPr>
            <p:cNvPr id="6" name="Freeform 6">
              <a:extLst>
                <a:ext uri="{FF2B5EF4-FFF2-40B4-BE49-F238E27FC236}">
                  <a16:creationId xmlns:a16="http://schemas.microsoft.com/office/drawing/2014/main" id="{C8A8E163-0305-61EA-1C55-773E405EDABF}"/>
                </a:ext>
              </a:extLst>
            </p:cNvPr>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7" name="TextBox 7">
              <a:extLst>
                <a:ext uri="{FF2B5EF4-FFF2-40B4-BE49-F238E27FC236}">
                  <a16:creationId xmlns:a16="http://schemas.microsoft.com/office/drawing/2014/main" id="{7ACF5E83-5BC0-FE6C-464D-DA28B2126AAE}"/>
                </a:ext>
              </a:extLst>
            </p:cNvPr>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grpSp>
        <p:nvGrpSpPr>
          <p:cNvPr id="11" name="Group 11">
            <a:extLst>
              <a:ext uri="{FF2B5EF4-FFF2-40B4-BE49-F238E27FC236}">
                <a16:creationId xmlns:a16="http://schemas.microsoft.com/office/drawing/2014/main" id="{DC23FA6C-1342-3DD4-D53F-2C4DFEF858C8}"/>
              </a:ext>
            </a:extLst>
          </p:cNvPr>
          <p:cNvGrpSpPr/>
          <p:nvPr/>
        </p:nvGrpSpPr>
        <p:grpSpPr>
          <a:xfrm>
            <a:off x="9335998" y="342900"/>
            <a:ext cx="8743987" cy="9506519"/>
            <a:chOff x="0" y="0"/>
            <a:chExt cx="2095586" cy="2052259"/>
          </a:xfrm>
          <a:solidFill>
            <a:srgbClr val="002060"/>
          </a:solidFill>
        </p:grpSpPr>
        <p:sp>
          <p:nvSpPr>
            <p:cNvPr id="12" name="Freeform 12">
              <a:extLst>
                <a:ext uri="{FF2B5EF4-FFF2-40B4-BE49-F238E27FC236}">
                  <a16:creationId xmlns:a16="http://schemas.microsoft.com/office/drawing/2014/main" id="{CF371106-F960-6F72-9F26-8F1D46C15485}"/>
                </a:ext>
              </a:extLst>
            </p:cNvPr>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13" name="TextBox 13">
              <a:extLst>
                <a:ext uri="{FF2B5EF4-FFF2-40B4-BE49-F238E27FC236}">
                  <a16:creationId xmlns:a16="http://schemas.microsoft.com/office/drawing/2014/main" id="{7E73F7B1-C9D6-3057-D0B9-2EE020BD455D}"/>
                </a:ext>
              </a:extLst>
            </p:cNvPr>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sp>
        <p:nvSpPr>
          <p:cNvPr id="16" name="TextBox 16">
            <a:extLst>
              <a:ext uri="{FF2B5EF4-FFF2-40B4-BE49-F238E27FC236}">
                <a16:creationId xmlns:a16="http://schemas.microsoft.com/office/drawing/2014/main" id="{4C575168-21C6-ACAF-E2AE-63D49675C070}"/>
              </a:ext>
            </a:extLst>
          </p:cNvPr>
          <p:cNvSpPr txBox="1"/>
          <p:nvPr/>
        </p:nvSpPr>
        <p:spPr>
          <a:xfrm>
            <a:off x="1787889" y="875843"/>
            <a:ext cx="13405254" cy="622935"/>
          </a:xfrm>
          <a:prstGeom prst="rect">
            <a:avLst/>
          </a:prstGeom>
        </p:spPr>
        <p:txBody>
          <a:bodyPr lIns="0" tIns="0" rIns="0" bIns="0" rtlCol="0" anchor="t">
            <a:spAutoFit/>
          </a:bodyPr>
          <a:lstStyle/>
          <a:p>
            <a:pPr algn="ctr">
              <a:lnSpc>
                <a:spcPts val="5040"/>
              </a:lnSpc>
              <a:spcBef>
                <a:spcPct val="0"/>
              </a:spcBef>
            </a:pPr>
            <a:r>
              <a:rPr lang="en-US" sz="3600" b="1" dirty="0">
                <a:solidFill>
                  <a:schemeClr val="bg1"/>
                </a:solidFill>
                <a:latin typeface="Helvetica Now Display Bold"/>
                <a:ea typeface="Helvetica Now Display Bold"/>
                <a:cs typeface="Helvetica Now Display Bold"/>
                <a:sym typeface="Helvetica Now Display Bold"/>
              </a:rPr>
              <a:t>ONGOING KEY ENGAGEMENTS –  DEPARTMENT WISE (3/5)</a:t>
            </a:r>
          </a:p>
        </p:txBody>
      </p:sp>
      <p:sp>
        <p:nvSpPr>
          <p:cNvPr id="17" name="Freeform 17">
            <a:extLst>
              <a:ext uri="{FF2B5EF4-FFF2-40B4-BE49-F238E27FC236}">
                <a16:creationId xmlns:a16="http://schemas.microsoft.com/office/drawing/2014/main" id="{E0172B58-A121-C602-A021-77C810FC84F1}"/>
              </a:ext>
            </a:extLst>
          </p:cNvPr>
          <p:cNvSpPr/>
          <p:nvPr/>
        </p:nvSpPr>
        <p:spPr>
          <a:xfrm>
            <a:off x="15420572" y="516021"/>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
        <p:nvSpPr>
          <p:cNvPr id="18" name="TextBox 11">
            <a:extLst>
              <a:ext uri="{FF2B5EF4-FFF2-40B4-BE49-F238E27FC236}">
                <a16:creationId xmlns:a16="http://schemas.microsoft.com/office/drawing/2014/main" id="{A917C6F5-8811-2BF6-8EFE-E00EADD0B9FC}"/>
              </a:ext>
            </a:extLst>
          </p:cNvPr>
          <p:cNvSpPr txBox="1"/>
          <p:nvPr/>
        </p:nvSpPr>
        <p:spPr>
          <a:xfrm>
            <a:off x="927336" y="2104093"/>
            <a:ext cx="7472770" cy="1356118"/>
          </a:xfrm>
          <a:prstGeom prst="rect">
            <a:avLst/>
          </a:prstGeom>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DOR (REVENUE SECRETARY)</a:t>
            </a:r>
          </a:p>
        </p:txBody>
      </p:sp>
      <p:sp>
        <p:nvSpPr>
          <p:cNvPr id="19" name="TextBox 12">
            <a:extLst>
              <a:ext uri="{FF2B5EF4-FFF2-40B4-BE49-F238E27FC236}">
                <a16:creationId xmlns:a16="http://schemas.microsoft.com/office/drawing/2014/main" id="{358AE51F-2B73-1417-7EC7-E4C2B56ADA82}"/>
              </a:ext>
            </a:extLst>
          </p:cNvPr>
          <p:cNvSpPr txBox="1"/>
          <p:nvPr/>
        </p:nvSpPr>
        <p:spPr>
          <a:xfrm>
            <a:off x="7181994" y="2171407"/>
            <a:ext cx="10178670" cy="687496"/>
          </a:xfrm>
          <a:prstGeom prst="rect">
            <a:avLst/>
          </a:prstGeom>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DFS/RBI</a:t>
            </a:r>
          </a:p>
        </p:txBody>
      </p:sp>
      <p:sp>
        <p:nvSpPr>
          <p:cNvPr id="20" name="TextBox 13">
            <a:extLst>
              <a:ext uri="{FF2B5EF4-FFF2-40B4-BE49-F238E27FC236}">
                <a16:creationId xmlns:a16="http://schemas.microsoft.com/office/drawing/2014/main" id="{769D1D54-3DC5-E220-F196-55653705253B}"/>
              </a:ext>
            </a:extLst>
          </p:cNvPr>
          <p:cNvSpPr txBox="1"/>
          <p:nvPr/>
        </p:nvSpPr>
        <p:spPr>
          <a:xfrm>
            <a:off x="1501651" y="3989446"/>
            <a:ext cx="6988865" cy="1319272"/>
          </a:xfrm>
          <a:prstGeom prst="rect">
            <a:avLst/>
          </a:prstGeom>
        </p:spPr>
        <p:txBody>
          <a:bodyPr lIns="0" tIns="0" rIns="0" bIns="0" rtlCol="0" anchor="t">
            <a:spAutoFit/>
          </a:bodyPr>
          <a:lstStyle/>
          <a:p>
            <a:pPr marL="496571" lvl="1" indent="-248285" algn="l">
              <a:lnSpc>
                <a:spcPts val="3450"/>
              </a:lnSpc>
              <a:buFont typeface="Arial"/>
              <a:buChar char="•"/>
            </a:pPr>
            <a:r>
              <a:rPr lang="en-US" sz="2400" b="1" dirty="0">
                <a:solidFill>
                  <a:srgbClr val="FFFFFF"/>
                </a:solidFill>
                <a:latin typeface="Helvetica Now Display"/>
                <a:ea typeface="Helvetica Now Display"/>
                <a:cs typeface="Helvetica Now Display"/>
                <a:sym typeface="Helvetica Now Display"/>
              </a:rPr>
              <a:t>Review of New Income Tax Bill 2025</a:t>
            </a:r>
            <a:endParaRPr lang="en-US" sz="2400" dirty="0">
              <a:solidFill>
                <a:srgbClr val="FFFFFF"/>
              </a:solidFill>
              <a:latin typeface="Helvetica Now Display"/>
              <a:ea typeface="Helvetica Now Display"/>
              <a:cs typeface="Helvetica Now Display"/>
              <a:sym typeface="Helvetica Now Display"/>
            </a:endParaRPr>
          </a:p>
          <a:p>
            <a:pPr marL="496571" lvl="1" indent="-248285" algn="l">
              <a:lnSpc>
                <a:spcPts val="3450"/>
              </a:lnSpc>
              <a:buFont typeface="Arial"/>
              <a:buChar char="•"/>
            </a:pPr>
            <a:r>
              <a:rPr lang="en-US" sz="2400" b="1" dirty="0">
                <a:solidFill>
                  <a:srgbClr val="FFFFFF"/>
                </a:solidFill>
                <a:latin typeface="Helvetica Now Display"/>
                <a:ea typeface="Helvetica Now Display"/>
                <a:cs typeface="Helvetica Now Display"/>
                <a:sym typeface="Helvetica Now Display"/>
              </a:rPr>
              <a:t>Taxation parity for AIFs and Debt MFs, Hybrid MFs</a:t>
            </a:r>
          </a:p>
        </p:txBody>
      </p:sp>
      <p:sp>
        <p:nvSpPr>
          <p:cNvPr id="21" name="TextBox 14">
            <a:extLst>
              <a:ext uri="{FF2B5EF4-FFF2-40B4-BE49-F238E27FC236}">
                <a16:creationId xmlns:a16="http://schemas.microsoft.com/office/drawing/2014/main" id="{FDC9EAC5-4EE7-2088-38A9-E907B9B47A3B}"/>
              </a:ext>
            </a:extLst>
          </p:cNvPr>
          <p:cNvSpPr txBox="1"/>
          <p:nvPr/>
        </p:nvSpPr>
        <p:spPr>
          <a:xfrm>
            <a:off x="9851666" y="3716736"/>
            <a:ext cx="7134543" cy="2305311"/>
          </a:xfrm>
          <a:prstGeom prst="rect">
            <a:avLst/>
          </a:prstGeom>
        </p:spPr>
        <p:txBody>
          <a:bodyPr lIns="0" tIns="0" rIns="0" bIns="0" rtlCol="0" anchor="t">
            <a:spAutoFit/>
          </a:bodyPr>
          <a:lstStyle/>
          <a:p>
            <a:pPr marL="496571" lvl="1" indent="-248285" algn="l">
              <a:lnSpc>
                <a:spcPts val="3680"/>
              </a:lnSpc>
              <a:buFont typeface="Arial"/>
              <a:buChar char="•"/>
            </a:pPr>
            <a:r>
              <a:rPr lang="en-US" sz="2400" b="1" dirty="0">
                <a:solidFill>
                  <a:srgbClr val="FFFFFF"/>
                </a:solidFill>
                <a:latin typeface="Helvetica Now Display"/>
                <a:ea typeface="Helvetica Now Display"/>
                <a:cs typeface="Helvetica Now Display"/>
                <a:sym typeface="Helvetica Now Display"/>
              </a:rPr>
              <a:t>Overseas Direct Investments Limits</a:t>
            </a:r>
          </a:p>
          <a:p>
            <a:pPr marL="496571" lvl="1" indent="-248285" algn="l">
              <a:lnSpc>
                <a:spcPts val="3680"/>
              </a:lnSpc>
              <a:buFont typeface="Arial"/>
              <a:buChar char="•"/>
            </a:pPr>
            <a:r>
              <a:rPr lang="en-US" sz="2400" b="1" dirty="0">
                <a:solidFill>
                  <a:srgbClr val="FFFFFF"/>
                </a:solidFill>
                <a:latin typeface="Helvetica Now Display"/>
                <a:ea typeface="Helvetica Now Display"/>
                <a:cs typeface="Helvetica Now Display"/>
                <a:sym typeface="Helvetica Now Display"/>
              </a:rPr>
              <a:t>Excluding AIFs from the BUDA &amp; BULA Act </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Removing restrictions on banks and NBFCs investing in AIF LLPs</a:t>
            </a:r>
            <a:endParaRPr lang="en-US" sz="2400" b="1" dirty="0">
              <a:solidFill>
                <a:srgbClr val="FFFFFF"/>
              </a:solidFill>
              <a:latin typeface="Helvetica Now Display"/>
              <a:ea typeface="Helvetica Now Display"/>
              <a:cs typeface="Helvetica Now Display"/>
              <a:sym typeface="Helvetica Now Display"/>
            </a:endParaRPr>
          </a:p>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SARFAESI Issues (DFS)</a:t>
            </a:r>
          </a:p>
        </p:txBody>
      </p:sp>
    </p:spTree>
    <p:extLst>
      <p:ext uri="{BB962C8B-B14F-4D97-AF65-F5344CB8AC3E}">
        <p14:creationId xmlns:p14="http://schemas.microsoft.com/office/powerpoint/2010/main" val="189593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173542"/>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2">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2">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2">
                <a:alphaModFix amt="53000"/>
              </a:blip>
              <a:stretch>
                <a:fillRect l="-8459" r="-8459" b="-254993"/>
              </a:stretch>
            </a:blipFill>
          </p:spPr>
          <p:txBody>
            <a:bodyPr/>
            <a:lstStyle/>
            <a:p>
              <a:endParaRPr lang="en-US"/>
            </a:p>
          </p:txBody>
        </p:sp>
      </p:grpSp>
      <p:grpSp>
        <p:nvGrpSpPr>
          <p:cNvPr id="6" name="Group 6"/>
          <p:cNvGrpSpPr/>
          <p:nvPr/>
        </p:nvGrpSpPr>
        <p:grpSpPr>
          <a:xfrm>
            <a:off x="-135784" y="-173542"/>
            <a:ext cx="7626746" cy="10634084"/>
            <a:chOff x="0" y="0"/>
            <a:chExt cx="2008690" cy="2800747"/>
          </a:xfrm>
        </p:grpSpPr>
        <p:sp>
          <p:nvSpPr>
            <p:cNvPr id="7" name="Freeform 7"/>
            <p:cNvSpPr/>
            <p:nvPr/>
          </p:nvSpPr>
          <p:spPr>
            <a:xfrm>
              <a:off x="0" y="0"/>
              <a:ext cx="2008690" cy="2800746"/>
            </a:xfrm>
            <a:custGeom>
              <a:avLst/>
              <a:gdLst/>
              <a:ahLst/>
              <a:cxnLst/>
              <a:rect l="l" t="t" r="r" b="b"/>
              <a:pathLst>
                <a:path w="2008690" h="2800746">
                  <a:moveTo>
                    <a:pt x="0" y="0"/>
                  </a:moveTo>
                  <a:lnTo>
                    <a:pt x="2008690" y="0"/>
                  </a:lnTo>
                  <a:lnTo>
                    <a:pt x="2008690" y="2800746"/>
                  </a:lnTo>
                  <a:lnTo>
                    <a:pt x="0" y="2800746"/>
                  </a:lnTo>
                  <a:close/>
                </a:path>
              </a:pathLst>
            </a:custGeom>
            <a:solidFill>
              <a:srgbClr val="4472C4"/>
            </a:solidFill>
          </p:spPr>
          <p:txBody>
            <a:bodyPr/>
            <a:lstStyle/>
            <a:p>
              <a:endParaRPr lang="en-US"/>
            </a:p>
          </p:txBody>
        </p:sp>
        <p:sp>
          <p:nvSpPr>
            <p:cNvPr id="8" name="TextBox 8"/>
            <p:cNvSpPr txBox="1"/>
            <p:nvPr/>
          </p:nvSpPr>
          <p:spPr>
            <a:xfrm>
              <a:off x="0" y="-38100"/>
              <a:ext cx="2008690" cy="283884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621309" y="3035089"/>
            <a:ext cx="18112271" cy="7539233"/>
          </a:xfrm>
          <a:custGeom>
            <a:avLst/>
            <a:gdLst/>
            <a:ahLst/>
            <a:cxnLst/>
            <a:rect l="l" t="t" r="r" b="b"/>
            <a:pathLst>
              <a:path w="18112271" h="7539233">
                <a:moveTo>
                  <a:pt x="0" y="0"/>
                </a:moveTo>
                <a:lnTo>
                  <a:pt x="18112270" y="0"/>
                </a:lnTo>
                <a:lnTo>
                  <a:pt x="18112270" y="7539233"/>
                </a:lnTo>
                <a:lnTo>
                  <a:pt x="0" y="7539233"/>
                </a:lnTo>
                <a:lnTo>
                  <a:pt x="0" y="0"/>
                </a:lnTo>
                <a:close/>
              </a:path>
            </a:pathLst>
          </a:custGeom>
          <a:blipFill>
            <a:blip r:embed="rId3">
              <a:alphaModFix amt="8999"/>
            </a:blip>
            <a:stretch>
              <a:fillRect/>
            </a:stretch>
          </a:blipFill>
        </p:spPr>
        <p:txBody>
          <a:bodyPr/>
          <a:lstStyle/>
          <a:p>
            <a:endParaRPr lang="en-US"/>
          </a:p>
        </p:txBody>
      </p:sp>
      <p:sp>
        <p:nvSpPr>
          <p:cNvPr id="10" name="Freeform 10"/>
          <p:cNvSpPr/>
          <p:nvPr/>
        </p:nvSpPr>
        <p:spPr>
          <a:xfrm rot="5400000">
            <a:off x="-331471" y="4826594"/>
            <a:ext cx="14269720" cy="1375146"/>
          </a:xfrm>
          <a:custGeom>
            <a:avLst/>
            <a:gdLst/>
            <a:ahLst/>
            <a:cxnLst/>
            <a:rect l="l" t="t" r="r" b="b"/>
            <a:pathLst>
              <a:path w="14269720" h="1375146">
                <a:moveTo>
                  <a:pt x="0" y="0"/>
                </a:moveTo>
                <a:lnTo>
                  <a:pt x="14269719" y="0"/>
                </a:lnTo>
                <a:lnTo>
                  <a:pt x="14269719" y="1375146"/>
                </a:lnTo>
                <a:lnTo>
                  <a:pt x="0" y="1375146"/>
                </a:lnTo>
                <a:lnTo>
                  <a:pt x="0" y="0"/>
                </a:lnTo>
                <a:close/>
              </a:path>
            </a:pathLst>
          </a:custGeom>
          <a:blipFill>
            <a:blip r:embed="rId4">
              <a:alphaModFix amt="32999"/>
            </a:blip>
            <a:stretch>
              <a:fillRect t="-4478" b="-4478"/>
            </a:stretch>
          </a:blipFill>
        </p:spPr>
        <p:txBody>
          <a:bodyPr/>
          <a:lstStyle/>
          <a:p>
            <a:endParaRPr lang="en-US"/>
          </a:p>
        </p:txBody>
      </p:sp>
      <p:sp>
        <p:nvSpPr>
          <p:cNvPr id="11" name="AutoShape 11"/>
          <p:cNvSpPr/>
          <p:nvPr/>
        </p:nvSpPr>
        <p:spPr>
          <a:xfrm>
            <a:off x="12366937" y="1715930"/>
            <a:ext cx="483629" cy="877183"/>
          </a:xfrm>
          <a:prstGeom prst="line">
            <a:avLst/>
          </a:prstGeom>
          <a:ln w="19050" cap="flat">
            <a:solidFill>
              <a:srgbClr val="4472C4"/>
            </a:solidFill>
            <a:prstDash val="solid"/>
            <a:headEnd type="none" w="sm" len="sm"/>
            <a:tailEnd type="none" w="sm" len="sm"/>
          </a:ln>
        </p:spPr>
        <p:txBody>
          <a:bodyPr/>
          <a:lstStyle/>
          <a:p>
            <a:endParaRPr lang="en-US"/>
          </a:p>
        </p:txBody>
      </p:sp>
      <p:sp>
        <p:nvSpPr>
          <p:cNvPr id="12" name="AutoShape 12"/>
          <p:cNvSpPr/>
          <p:nvPr/>
        </p:nvSpPr>
        <p:spPr>
          <a:xfrm flipH="1">
            <a:off x="9449139" y="4009522"/>
            <a:ext cx="751181" cy="692002"/>
          </a:xfrm>
          <a:prstGeom prst="line">
            <a:avLst/>
          </a:prstGeom>
          <a:ln w="19050" cap="flat">
            <a:solidFill>
              <a:srgbClr val="095835"/>
            </a:solidFill>
            <a:prstDash val="solid"/>
            <a:headEnd type="none" w="sm" len="sm"/>
            <a:tailEnd type="none" w="sm" len="sm"/>
          </a:ln>
        </p:spPr>
        <p:txBody>
          <a:bodyPr/>
          <a:lstStyle/>
          <a:p>
            <a:endParaRPr lang="en-US"/>
          </a:p>
        </p:txBody>
      </p:sp>
      <p:sp>
        <p:nvSpPr>
          <p:cNvPr id="13" name="AutoShape 13"/>
          <p:cNvSpPr/>
          <p:nvPr/>
        </p:nvSpPr>
        <p:spPr>
          <a:xfrm flipH="1">
            <a:off x="15498516" y="5016447"/>
            <a:ext cx="769067" cy="643870"/>
          </a:xfrm>
          <a:prstGeom prst="line">
            <a:avLst/>
          </a:prstGeom>
          <a:ln w="19050" cap="flat">
            <a:solidFill>
              <a:srgbClr val="095835"/>
            </a:solidFill>
            <a:prstDash val="solid"/>
            <a:headEnd type="none" w="sm" len="sm"/>
            <a:tailEnd type="none" w="sm" len="sm"/>
          </a:ln>
        </p:spPr>
        <p:txBody>
          <a:bodyPr/>
          <a:lstStyle/>
          <a:p>
            <a:endParaRPr lang="en-US"/>
          </a:p>
        </p:txBody>
      </p:sp>
      <p:sp>
        <p:nvSpPr>
          <p:cNvPr id="14" name="AutoShape 14"/>
          <p:cNvSpPr/>
          <p:nvPr/>
        </p:nvSpPr>
        <p:spPr>
          <a:xfrm>
            <a:off x="13028108" y="7663403"/>
            <a:ext cx="483629" cy="877183"/>
          </a:xfrm>
          <a:prstGeom prst="line">
            <a:avLst/>
          </a:prstGeom>
          <a:ln w="19050" cap="flat">
            <a:solidFill>
              <a:srgbClr val="4472C4"/>
            </a:solidFill>
            <a:prstDash val="solid"/>
            <a:headEnd type="none" w="sm" len="sm"/>
            <a:tailEnd type="none" w="sm" len="sm"/>
          </a:ln>
        </p:spPr>
        <p:txBody>
          <a:bodyPr/>
          <a:lstStyle/>
          <a:p>
            <a:endParaRPr lang="en-US"/>
          </a:p>
        </p:txBody>
      </p:sp>
      <p:sp>
        <p:nvSpPr>
          <p:cNvPr id="15" name="Freeform 15"/>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5"/>
            <a:stretch>
              <a:fillRect/>
            </a:stretch>
          </a:blipFill>
        </p:spPr>
        <p:txBody>
          <a:bodyPr/>
          <a:lstStyle/>
          <a:p>
            <a:endParaRPr lang="en-US"/>
          </a:p>
        </p:txBody>
      </p:sp>
      <p:sp>
        <p:nvSpPr>
          <p:cNvPr id="16" name="Freeform 16"/>
          <p:cNvSpPr/>
          <p:nvPr/>
        </p:nvSpPr>
        <p:spPr>
          <a:xfrm>
            <a:off x="9695716" y="2045171"/>
            <a:ext cx="6303098" cy="6303098"/>
          </a:xfrm>
          <a:custGeom>
            <a:avLst/>
            <a:gdLst/>
            <a:ahLst/>
            <a:cxnLst/>
            <a:rect l="l" t="t" r="r" b="b"/>
            <a:pathLst>
              <a:path w="6303098" h="6303098">
                <a:moveTo>
                  <a:pt x="0" y="0"/>
                </a:moveTo>
                <a:lnTo>
                  <a:pt x="6303098" y="0"/>
                </a:lnTo>
                <a:lnTo>
                  <a:pt x="6303098" y="6303098"/>
                </a:lnTo>
                <a:lnTo>
                  <a:pt x="0" y="63030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680437" y="1286377"/>
            <a:ext cx="4946649" cy="2191010"/>
            <a:chOff x="0" y="0"/>
            <a:chExt cx="6595531" cy="2921347"/>
          </a:xfrm>
        </p:grpSpPr>
        <p:sp>
          <p:nvSpPr>
            <p:cNvPr id="18" name="TextBox 18"/>
            <p:cNvSpPr txBox="1"/>
            <p:nvPr/>
          </p:nvSpPr>
          <p:spPr>
            <a:xfrm>
              <a:off x="0" y="212140"/>
              <a:ext cx="6595531" cy="2709207"/>
            </a:xfrm>
            <a:prstGeom prst="rect">
              <a:avLst/>
            </a:prstGeom>
          </p:spPr>
          <p:txBody>
            <a:bodyPr lIns="0" tIns="0" rIns="0" bIns="0" rtlCol="0" anchor="t">
              <a:spAutoFit/>
            </a:bodyPr>
            <a:lstStyle/>
            <a:p>
              <a:pPr algn="l">
                <a:lnSpc>
                  <a:spcPts val="17170"/>
                </a:lnSpc>
                <a:spcBef>
                  <a:spcPct val="0"/>
                </a:spcBef>
              </a:pPr>
              <a:r>
                <a:rPr lang="en-US" sz="12264" b="1">
                  <a:solidFill>
                    <a:srgbClr val="FFFFFF"/>
                  </a:solidFill>
                  <a:latin typeface="Helvetica Now Display Bold"/>
                  <a:ea typeface="Helvetica Now Display Bold"/>
                  <a:cs typeface="Helvetica Now Display Bold"/>
                  <a:sym typeface="Helvetica Now Display Bold"/>
                </a:rPr>
                <a:t>IVCA</a:t>
              </a:r>
            </a:p>
          </p:txBody>
        </p:sp>
        <p:sp>
          <p:nvSpPr>
            <p:cNvPr id="19" name="TextBox 19"/>
            <p:cNvSpPr txBox="1"/>
            <p:nvPr/>
          </p:nvSpPr>
          <p:spPr>
            <a:xfrm>
              <a:off x="152400" y="-76200"/>
              <a:ext cx="5029799" cy="805136"/>
            </a:xfrm>
            <a:prstGeom prst="rect">
              <a:avLst/>
            </a:prstGeom>
          </p:spPr>
          <p:txBody>
            <a:bodyPr lIns="0" tIns="0" rIns="0" bIns="0" rtlCol="0" anchor="t">
              <a:spAutoFit/>
            </a:bodyPr>
            <a:lstStyle/>
            <a:p>
              <a:pPr algn="l">
                <a:lnSpc>
                  <a:spcPts val="5040"/>
                </a:lnSpc>
                <a:spcBef>
                  <a:spcPct val="0"/>
                </a:spcBef>
              </a:pPr>
              <a:r>
                <a:rPr lang="en-US" sz="3600">
                  <a:solidFill>
                    <a:srgbClr val="FFFFFF"/>
                  </a:solidFill>
                  <a:latin typeface="Helvetica Now Display"/>
                  <a:ea typeface="Helvetica Now Display"/>
                  <a:cs typeface="Helvetica Now Display"/>
                  <a:sym typeface="Helvetica Now Display"/>
                </a:rPr>
                <a:t>About</a:t>
              </a:r>
            </a:p>
          </p:txBody>
        </p:sp>
      </p:grpSp>
      <p:sp>
        <p:nvSpPr>
          <p:cNvPr id="20" name="TextBox 20"/>
          <p:cNvSpPr txBox="1"/>
          <p:nvPr/>
        </p:nvSpPr>
        <p:spPr>
          <a:xfrm>
            <a:off x="1134295" y="4189115"/>
            <a:ext cx="3590105" cy="471805"/>
          </a:xfrm>
          <a:prstGeom prst="rect">
            <a:avLst/>
          </a:prstGeom>
        </p:spPr>
        <p:txBody>
          <a:bodyPr wrap="square" lIns="0" tIns="0" rIns="0" bIns="0" rtlCol="0" anchor="t">
            <a:spAutoFit/>
          </a:bodyPr>
          <a:lstStyle/>
          <a:p>
            <a:pPr algn="l">
              <a:lnSpc>
                <a:spcPts val="3919"/>
              </a:lnSpc>
              <a:spcBef>
                <a:spcPct val="0"/>
              </a:spcBef>
            </a:pPr>
            <a:r>
              <a:rPr lang="en-US" sz="2799" b="1" dirty="0">
                <a:solidFill>
                  <a:srgbClr val="FFFFFF"/>
                </a:solidFill>
                <a:latin typeface="Helvetica Now Display Bold"/>
                <a:ea typeface="Helvetica Now Display Bold"/>
                <a:cs typeface="Helvetica Now Display Bold"/>
                <a:sym typeface="Helvetica Now Display Bold"/>
              </a:rPr>
              <a:t>WE REPRESENT : </a:t>
            </a:r>
          </a:p>
        </p:txBody>
      </p:sp>
      <p:sp>
        <p:nvSpPr>
          <p:cNvPr id="21" name="TextBox 21"/>
          <p:cNvSpPr txBox="1"/>
          <p:nvPr/>
        </p:nvSpPr>
        <p:spPr>
          <a:xfrm>
            <a:off x="1119297" y="7167900"/>
            <a:ext cx="3392207" cy="471772"/>
          </a:xfrm>
          <a:prstGeom prst="rect">
            <a:avLst/>
          </a:prstGeom>
        </p:spPr>
        <p:txBody>
          <a:bodyPr wrap="square" lIns="0" tIns="0" rIns="0" bIns="0" rtlCol="0" anchor="t">
            <a:spAutoFit/>
          </a:bodyPr>
          <a:lstStyle/>
          <a:p>
            <a:pPr algn="l">
              <a:lnSpc>
                <a:spcPts val="3919"/>
              </a:lnSpc>
              <a:spcBef>
                <a:spcPct val="0"/>
              </a:spcBef>
            </a:pPr>
            <a:r>
              <a:rPr lang="en-US" sz="2799" b="1" dirty="0">
                <a:solidFill>
                  <a:srgbClr val="FFFFFF"/>
                </a:solidFill>
                <a:latin typeface="Helvetica Now Display Bold"/>
                <a:ea typeface="Helvetica Now Display Bold"/>
                <a:cs typeface="Helvetica Now Display Bold"/>
                <a:sym typeface="Helvetica Now Display Bold"/>
              </a:rPr>
              <a:t>WE REPRESENT : </a:t>
            </a:r>
          </a:p>
        </p:txBody>
      </p:sp>
      <p:sp>
        <p:nvSpPr>
          <p:cNvPr id="22" name="TextBox 22"/>
          <p:cNvSpPr txBox="1"/>
          <p:nvPr/>
        </p:nvSpPr>
        <p:spPr>
          <a:xfrm>
            <a:off x="988341" y="4819704"/>
            <a:ext cx="6103138" cy="1564005"/>
          </a:xfrm>
          <a:prstGeom prst="rect">
            <a:avLst/>
          </a:prstGeom>
        </p:spPr>
        <p:txBody>
          <a:bodyPr lIns="0" tIns="0" rIns="0" bIns="0" rtlCol="0" anchor="t">
            <a:spAutoFit/>
          </a:bodyPr>
          <a:lstStyle/>
          <a:p>
            <a:pPr algn="l">
              <a:lnSpc>
                <a:spcPts val="2520"/>
              </a:lnSpc>
              <a:spcBef>
                <a:spcPct val="0"/>
              </a:spcBef>
            </a:pPr>
            <a:r>
              <a:rPr lang="en-US" sz="1800" dirty="0">
                <a:solidFill>
                  <a:srgbClr val="FFFFFF"/>
                </a:solidFill>
                <a:latin typeface="Helvetica Now Display"/>
                <a:ea typeface="Helvetica Now Display"/>
                <a:cs typeface="Helvetica Now Display"/>
                <a:sym typeface="Helvetica Now Display"/>
              </a:rPr>
              <a:t>The interests of the entire Alternate Asset Industry, (active domestic AIF’s and global VCs, PEs, funds for Infrastructure, Real Estate, Credit funds, Limited Partners, Investment Companies, Family offices, Corporate VCs and Knowledge Partners)</a:t>
            </a:r>
          </a:p>
        </p:txBody>
      </p:sp>
      <p:sp>
        <p:nvSpPr>
          <p:cNvPr id="23" name="TextBox 23"/>
          <p:cNvSpPr txBox="1"/>
          <p:nvPr/>
        </p:nvSpPr>
        <p:spPr>
          <a:xfrm>
            <a:off x="8817537" y="796776"/>
            <a:ext cx="1997309" cy="405699"/>
          </a:xfrm>
          <a:prstGeom prst="rect">
            <a:avLst/>
          </a:prstGeom>
        </p:spPr>
        <p:txBody>
          <a:bodyPr lIns="0" tIns="0" rIns="0" bIns="0" rtlCol="0" anchor="t">
            <a:spAutoFit/>
          </a:bodyPr>
          <a:lstStyle/>
          <a:p>
            <a:pPr algn="l">
              <a:lnSpc>
                <a:spcPts val="3359"/>
              </a:lnSpc>
              <a:spcBef>
                <a:spcPct val="0"/>
              </a:spcBef>
            </a:pPr>
            <a:r>
              <a:rPr lang="en-US" sz="2400" b="1">
                <a:solidFill>
                  <a:srgbClr val="4472C4"/>
                </a:solidFill>
                <a:latin typeface="Helvetica Now Display Bold"/>
                <a:ea typeface="Helvetica Now Display Bold"/>
                <a:cs typeface="Helvetica Now Display Bold"/>
                <a:sym typeface="Helvetica Now Display Bold"/>
              </a:rPr>
              <a:t>ADVOCACY</a:t>
            </a:r>
          </a:p>
        </p:txBody>
      </p:sp>
      <p:sp>
        <p:nvSpPr>
          <p:cNvPr id="24" name="TextBox 24"/>
          <p:cNvSpPr txBox="1"/>
          <p:nvPr/>
        </p:nvSpPr>
        <p:spPr>
          <a:xfrm>
            <a:off x="8817537" y="1375878"/>
            <a:ext cx="3320800" cy="1249812"/>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Helvetica Now Display"/>
                <a:ea typeface="Helvetica Now Display"/>
                <a:cs typeface="Helvetica Now Display"/>
                <a:sym typeface="Helvetica Now Display"/>
              </a:rPr>
              <a:t>Multi-stakeholder approach with government and financial regulators for long term policy stability</a:t>
            </a:r>
          </a:p>
        </p:txBody>
      </p:sp>
      <p:sp>
        <p:nvSpPr>
          <p:cNvPr id="25" name="TextBox 25"/>
          <p:cNvSpPr txBox="1"/>
          <p:nvPr/>
        </p:nvSpPr>
        <p:spPr>
          <a:xfrm>
            <a:off x="15498516" y="2243476"/>
            <a:ext cx="1997309" cy="405699"/>
          </a:xfrm>
          <a:prstGeom prst="rect">
            <a:avLst/>
          </a:prstGeom>
        </p:spPr>
        <p:txBody>
          <a:bodyPr lIns="0" tIns="0" rIns="0" bIns="0" rtlCol="0" anchor="t">
            <a:spAutoFit/>
          </a:bodyPr>
          <a:lstStyle/>
          <a:p>
            <a:pPr algn="l">
              <a:lnSpc>
                <a:spcPts val="3359"/>
              </a:lnSpc>
              <a:spcBef>
                <a:spcPct val="0"/>
              </a:spcBef>
            </a:pPr>
            <a:r>
              <a:rPr lang="en-US" sz="2400" b="1">
                <a:solidFill>
                  <a:srgbClr val="095835"/>
                </a:solidFill>
                <a:latin typeface="Helvetica Now Display Bold"/>
                <a:ea typeface="Helvetica Now Display Bold"/>
                <a:cs typeface="Helvetica Now Display Bold"/>
                <a:sym typeface="Helvetica Now Display Bold"/>
              </a:rPr>
              <a:t>EDUCATE</a:t>
            </a:r>
          </a:p>
        </p:txBody>
      </p:sp>
      <p:sp>
        <p:nvSpPr>
          <p:cNvPr id="26" name="TextBox 26"/>
          <p:cNvSpPr txBox="1"/>
          <p:nvPr/>
        </p:nvSpPr>
        <p:spPr>
          <a:xfrm>
            <a:off x="15498516" y="2823194"/>
            <a:ext cx="2104609" cy="1878529"/>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Helvetica Now Display"/>
                <a:ea typeface="Helvetica Now Display"/>
                <a:cs typeface="Helvetica Now Display"/>
                <a:sym typeface="Helvetica Now Display"/>
              </a:rPr>
              <a:t>Conduct high impact webinars, panel discussions, roundtable conferences on industry topics</a:t>
            </a:r>
          </a:p>
        </p:txBody>
      </p:sp>
      <p:sp>
        <p:nvSpPr>
          <p:cNvPr id="27" name="TextBox 27"/>
          <p:cNvSpPr txBox="1"/>
          <p:nvPr/>
        </p:nvSpPr>
        <p:spPr>
          <a:xfrm>
            <a:off x="13921439" y="7615778"/>
            <a:ext cx="1997309" cy="405699"/>
          </a:xfrm>
          <a:prstGeom prst="rect">
            <a:avLst/>
          </a:prstGeom>
        </p:spPr>
        <p:txBody>
          <a:bodyPr lIns="0" tIns="0" rIns="0" bIns="0" rtlCol="0" anchor="t">
            <a:spAutoFit/>
          </a:bodyPr>
          <a:lstStyle/>
          <a:p>
            <a:pPr algn="l">
              <a:lnSpc>
                <a:spcPts val="3359"/>
              </a:lnSpc>
              <a:spcBef>
                <a:spcPct val="0"/>
              </a:spcBef>
            </a:pPr>
            <a:r>
              <a:rPr lang="en-US" sz="2400" b="1">
                <a:solidFill>
                  <a:srgbClr val="4472C4"/>
                </a:solidFill>
                <a:latin typeface="Helvetica Now Display Bold"/>
                <a:ea typeface="Helvetica Now Display Bold"/>
                <a:cs typeface="Helvetica Now Display Bold"/>
                <a:sym typeface="Helvetica Now Display Bold"/>
              </a:rPr>
              <a:t>NETWORK</a:t>
            </a:r>
          </a:p>
        </p:txBody>
      </p:sp>
      <p:sp>
        <p:nvSpPr>
          <p:cNvPr id="28" name="TextBox 28"/>
          <p:cNvSpPr txBox="1"/>
          <p:nvPr/>
        </p:nvSpPr>
        <p:spPr>
          <a:xfrm>
            <a:off x="13921439" y="8192919"/>
            <a:ext cx="3337861" cy="1249812"/>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Helvetica Now Display"/>
                <a:ea typeface="Helvetica Now Display"/>
                <a:cs typeface="Helvetica Now Display"/>
                <a:sym typeface="Helvetica Now Display"/>
              </a:rPr>
              <a:t>Conduct high end networking for industry participants including LP-GP Meets, Deal flow discussions etc.</a:t>
            </a:r>
          </a:p>
        </p:txBody>
      </p:sp>
      <p:sp>
        <p:nvSpPr>
          <p:cNvPr id="29" name="TextBox 29"/>
          <p:cNvSpPr txBox="1"/>
          <p:nvPr/>
        </p:nvSpPr>
        <p:spPr>
          <a:xfrm>
            <a:off x="8344196" y="5024566"/>
            <a:ext cx="1997309" cy="405699"/>
          </a:xfrm>
          <a:prstGeom prst="rect">
            <a:avLst/>
          </a:prstGeom>
        </p:spPr>
        <p:txBody>
          <a:bodyPr lIns="0" tIns="0" rIns="0" bIns="0" rtlCol="0" anchor="t">
            <a:spAutoFit/>
          </a:bodyPr>
          <a:lstStyle/>
          <a:p>
            <a:pPr algn="l">
              <a:lnSpc>
                <a:spcPts val="3359"/>
              </a:lnSpc>
              <a:spcBef>
                <a:spcPct val="0"/>
              </a:spcBef>
            </a:pPr>
            <a:r>
              <a:rPr lang="en-US" sz="2400" b="1">
                <a:solidFill>
                  <a:srgbClr val="095835"/>
                </a:solidFill>
                <a:latin typeface="Helvetica Now Display Bold"/>
                <a:ea typeface="Helvetica Now Display Bold"/>
                <a:cs typeface="Helvetica Now Display Bold"/>
                <a:sym typeface="Helvetica Now Display Bold"/>
              </a:rPr>
              <a:t>RESEARCH</a:t>
            </a:r>
          </a:p>
        </p:txBody>
      </p:sp>
      <p:sp>
        <p:nvSpPr>
          <p:cNvPr id="30" name="TextBox 30"/>
          <p:cNvSpPr txBox="1"/>
          <p:nvPr/>
        </p:nvSpPr>
        <p:spPr>
          <a:xfrm>
            <a:off x="8344196" y="5601707"/>
            <a:ext cx="2209886" cy="1249812"/>
          </a:xfrm>
          <a:prstGeom prst="rect">
            <a:avLst/>
          </a:prstGeom>
        </p:spPr>
        <p:txBody>
          <a:bodyPr lIns="0" tIns="0" rIns="0" bIns="0" rtlCol="0" anchor="t">
            <a:spAutoFit/>
          </a:bodyPr>
          <a:lstStyle/>
          <a:p>
            <a:pPr algn="l">
              <a:lnSpc>
                <a:spcPts val="2520"/>
              </a:lnSpc>
              <a:spcBef>
                <a:spcPct val="0"/>
              </a:spcBef>
            </a:pPr>
            <a:r>
              <a:rPr lang="en-US" sz="1800" dirty="0">
                <a:solidFill>
                  <a:srgbClr val="000000"/>
                </a:solidFill>
                <a:latin typeface="Helvetica Now Display"/>
                <a:ea typeface="Helvetica Now Display"/>
                <a:cs typeface="Helvetica Now Display"/>
                <a:sym typeface="Helvetica Now Display"/>
              </a:rPr>
              <a:t>Handle data, research and publish industry reports &amp; other publications</a:t>
            </a:r>
          </a:p>
        </p:txBody>
      </p:sp>
      <p:sp>
        <p:nvSpPr>
          <p:cNvPr id="31" name="TextBox 31"/>
          <p:cNvSpPr txBox="1"/>
          <p:nvPr/>
        </p:nvSpPr>
        <p:spPr>
          <a:xfrm>
            <a:off x="1050036" y="7725192"/>
            <a:ext cx="5915205" cy="935454"/>
          </a:xfrm>
          <a:prstGeom prst="rect">
            <a:avLst/>
          </a:prstGeom>
        </p:spPr>
        <p:txBody>
          <a:bodyPr lIns="0" tIns="0" rIns="0" bIns="0" rtlCol="0" anchor="t">
            <a:spAutoFit/>
          </a:bodyPr>
          <a:lstStyle/>
          <a:p>
            <a:pPr algn="l">
              <a:lnSpc>
                <a:spcPts val="2520"/>
              </a:lnSpc>
              <a:spcBef>
                <a:spcPct val="0"/>
              </a:spcBef>
            </a:pPr>
            <a:r>
              <a:rPr lang="en-US" sz="1800" dirty="0">
                <a:solidFill>
                  <a:srgbClr val="FFFFFF"/>
                </a:solidFill>
                <a:latin typeface="Helvetica Now Display"/>
                <a:ea typeface="Helvetica Now Display"/>
                <a:cs typeface="Helvetica Now Display"/>
                <a:sym typeface="Helvetica Now Display"/>
              </a:rPr>
              <a:t>Funds investing risk capital across stages and across the enterprise lifecycle: Seed to VC to Growth to pre-IPO or Buyout or Distress </a:t>
            </a:r>
          </a:p>
        </p:txBody>
      </p:sp>
      <p:sp>
        <p:nvSpPr>
          <p:cNvPr id="32" name="TextBox 32"/>
          <p:cNvSpPr txBox="1"/>
          <p:nvPr/>
        </p:nvSpPr>
        <p:spPr>
          <a:xfrm>
            <a:off x="680437" y="4189115"/>
            <a:ext cx="453857" cy="471805"/>
          </a:xfrm>
          <a:prstGeom prst="rect">
            <a:avLst/>
          </a:prstGeom>
        </p:spPr>
        <p:txBody>
          <a:bodyPr wrap="square" lIns="0" tIns="0" rIns="0" bIns="0" rtlCol="0" anchor="t">
            <a:spAutoFit/>
          </a:bodyPr>
          <a:lstStyle/>
          <a:p>
            <a:pPr algn="l">
              <a:lnSpc>
                <a:spcPts val="3919"/>
              </a:lnSpc>
              <a:spcBef>
                <a:spcPct val="0"/>
              </a:spcBef>
            </a:pPr>
            <a:r>
              <a:rPr lang="en-US" sz="2799" b="1" dirty="0">
                <a:solidFill>
                  <a:srgbClr val="FFFFFF"/>
                </a:solidFill>
                <a:latin typeface="Helvetica Now Display Bold"/>
                <a:ea typeface="Helvetica Now Display Bold"/>
                <a:cs typeface="Helvetica Now Display Bold"/>
                <a:sym typeface="Helvetica Now Display Bold"/>
              </a:rPr>
              <a:t>1.</a:t>
            </a:r>
          </a:p>
        </p:txBody>
      </p:sp>
      <p:sp>
        <p:nvSpPr>
          <p:cNvPr id="33" name="TextBox 33"/>
          <p:cNvSpPr txBox="1"/>
          <p:nvPr/>
        </p:nvSpPr>
        <p:spPr>
          <a:xfrm>
            <a:off x="680437" y="7167900"/>
            <a:ext cx="453857" cy="471805"/>
          </a:xfrm>
          <a:prstGeom prst="rect">
            <a:avLst/>
          </a:prstGeom>
        </p:spPr>
        <p:txBody>
          <a:bodyPr wrap="square" lIns="0" tIns="0" rIns="0" bIns="0" rtlCol="0" anchor="t">
            <a:spAutoFit/>
          </a:bodyPr>
          <a:lstStyle/>
          <a:p>
            <a:pPr algn="l">
              <a:lnSpc>
                <a:spcPts val="3919"/>
              </a:lnSpc>
              <a:spcBef>
                <a:spcPct val="0"/>
              </a:spcBef>
            </a:pPr>
            <a:r>
              <a:rPr lang="en-US" sz="2799" b="1" dirty="0">
                <a:solidFill>
                  <a:srgbClr val="FFFFFF"/>
                </a:solidFill>
                <a:latin typeface="Helvetica Now Display Bold"/>
                <a:ea typeface="Helvetica Now Display Bold"/>
                <a:cs typeface="Helvetica Now Display Bold"/>
                <a:sym typeface="Helvetica Now Display Bold"/>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7FAA7-3AF9-4648-20F9-96A39F4C3B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AEE6D9-77C6-46CB-6451-4E3567FDACC7}"/>
              </a:ext>
            </a:extLst>
          </p:cNvPr>
          <p:cNvSpPr/>
          <p:nvPr/>
        </p:nvSpPr>
        <p:spPr>
          <a:xfrm>
            <a:off x="9519744" y="-164692"/>
            <a:ext cx="10746899" cy="10746899"/>
          </a:xfrm>
          <a:custGeom>
            <a:avLst/>
            <a:gdLst/>
            <a:ahLst/>
            <a:cxnLst/>
            <a:rect l="l" t="t" r="r" b="b"/>
            <a:pathLst>
              <a:path w="10746899" h="10746899">
                <a:moveTo>
                  <a:pt x="0" y="0"/>
                </a:moveTo>
                <a:lnTo>
                  <a:pt x="10746898" y="0"/>
                </a:lnTo>
                <a:lnTo>
                  <a:pt x="10746898"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2A8A320-7306-658C-B3FE-741FD28BFFC0}"/>
              </a:ext>
            </a:extLst>
          </p:cNvPr>
          <p:cNvSpPr/>
          <p:nvPr/>
        </p:nvSpPr>
        <p:spPr>
          <a:xfrm>
            <a:off x="-903009" y="-164692"/>
            <a:ext cx="10746899" cy="10746899"/>
          </a:xfrm>
          <a:custGeom>
            <a:avLst/>
            <a:gdLst/>
            <a:ahLst/>
            <a:cxnLst/>
            <a:rect l="l" t="t" r="r" b="b"/>
            <a:pathLst>
              <a:path w="10746899" h="10746899">
                <a:moveTo>
                  <a:pt x="0" y="0"/>
                </a:moveTo>
                <a:lnTo>
                  <a:pt x="10746899" y="0"/>
                </a:lnTo>
                <a:lnTo>
                  <a:pt x="10746899"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2A5FB1C5-0440-E1BC-2607-D6D56B799A90}"/>
              </a:ext>
            </a:extLst>
          </p:cNvPr>
          <p:cNvGrpSpPr/>
          <p:nvPr/>
        </p:nvGrpSpPr>
        <p:grpSpPr>
          <a:xfrm>
            <a:off x="291732" y="342900"/>
            <a:ext cx="8743983" cy="9506519"/>
            <a:chOff x="0" y="0"/>
            <a:chExt cx="2095586" cy="2052259"/>
          </a:xfrm>
          <a:solidFill>
            <a:srgbClr val="002060"/>
          </a:solidFill>
        </p:grpSpPr>
        <p:sp>
          <p:nvSpPr>
            <p:cNvPr id="6" name="Freeform 6">
              <a:extLst>
                <a:ext uri="{FF2B5EF4-FFF2-40B4-BE49-F238E27FC236}">
                  <a16:creationId xmlns:a16="http://schemas.microsoft.com/office/drawing/2014/main" id="{F58573C5-9A0A-2063-6E05-E2B6D0963720}"/>
                </a:ext>
              </a:extLst>
            </p:cNvPr>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7" name="TextBox 7">
              <a:extLst>
                <a:ext uri="{FF2B5EF4-FFF2-40B4-BE49-F238E27FC236}">
                  <a16:creationId xmlns:a16="http://schemas.microsoft.com/office/drawing/2014/main" id="{BBF552A6-5037-2ED2-7FEC-BF7EFF9AE723}"/>
                </a:ext>
              </a:extLst>
            </p:cNvPr>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grpSp>
        <p:nvGrpSpPr>
          <p:cNvPr id="11" name="Group 11">
            <a:extLst>
              <a:ext uri="{FF2B5EF4-FFF2-40B4-BE49-F238E27FC236}">
                <a16:creationId xmlns:a16="http://schemas.microsoft.com/office/drawing/2014/main" id="{62BCED80-65D2-30BB-F421-705FA4173F64}"/>
              </a:ext>
            </a:extLst>
          </p:cNvPr>
          <p:cNvGrpSpPr/>
          <p:nvPr/>
        </p:nvGrpSpPr>
        <p:grpSpPr>
          <a:xfrm>
            <a:off x="9335998" y="342900"/>
            <a:ext cx="8743987" cy="9506519"/>
            <a:chOff x="0" y="0"/>
            <a:chExt cx="2095586" cy="2052259"/>
          </a:xfrm>
          <a:solidFill>
            <a:srgbClr val="002060"/>
          </a:solidFill>
        </p:grpSpPr>
        <p:sp>
          <p:nvSpPr>
            <p:cNvPr id="12" name="Freeform 12">
              <a:extLst>
                <a:ext uri="{FF2B5EF4-FFF2-40B4-BE49-F238E27FC236}">
                  <a16:creationId xmlns:a16="http://schemas.microsoft.com/office/drawing/2014/main" id="{C4FA8E52-7BF9-FFAF-6B35-B6231619EAB8}"/>
                </a:ext>
              </a:extLst>
            </p:cNvPr>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13" name="TextBox 13">
              <a:extLst>
                <a:ext uri="{FF2B5EF4-FFF2-40B4-BE49-F238E27FC236}">
                  <a16:creationId xmlns:a16="http://schemas.microsoft.com/office/drawing/2014/main" id="{8FDB200A-DD1F-4286-DF71-2C52A404FD8A}"/>
                </a:ext>
              </a:extLst>
            </p:cNvPr>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sp>
        <p:nvSpPr>
          <p:cNvPr id="16" name="TextBox 16">
            <a:extLst>
              <a:ext uri="{FF2B5EF4-FFF2-40B4-BE49-F238E27FC236}">
                <a16:creationId xmlns:a16="http://schemas.microsoft.com/office/drawing/2014/main" id="{68987969-6598-E4D4-28B2-55E29F22AC3F}"/>
              </a:ext>
            </a:extLst>
          </p:cNvPr>
          <p:cNvSpPr txBox="1"/>
          <p:nvPr/>
        </p:nvSpPr>
        <p:spPr>
          <a:xfrm>
            <a:off x="1787889" y="875843"/>
            <a:ext cx="13405254" cy="622935"/>
          </a:xfrm>
          <a:prstGeom prst="rect">
            <a:avLst/>
          </a:prstGeom>
        </p:spPr>
        <p:txBody>
          <a:bodyPr lIns="0" tIns="0" rIns="0" bIns="0" rtlCol="0" anchor="t">
            <a:spAutoFit/>
          </a:bodyPr>
          <a:lstStyle/>
          <a:p>
            <a:pPr algn="ctr">
              <a:lnSpc>
                <a:spcPts val="5040"/>
              </a:lnSpc>
              <a:spcBef>
                <a:spcPct val="0"/>
              </a:spcBef>
            </a:pPr>
            <a:r>
              <a:rPr lang="en-US" sz="3600" b="1" dirty="0">
                <a:solidFill>
                  <a:schemeClr val="bg1"/>
                </a:solidFill>
                <a:latin typeface="Helvetica Now Display Bold"/>
                <a:ea typeface="Helvetica Now Display Bold"/>
                <a:cs typeface="Helvetica Now Display Bold"/>
                <a:sym typeface="Helvetica Now Display Bold"/>
              </a:rPr>
              <a:t>ONGOING KEY ENGAGEMENTS –  DEPARTMENT WISE (4/5)</a:t>
            </a:r>
          </a:p>
        </p:txBody>
      </p:sp>
      <p:sp>
        <p:nvSpPr>
          <p:cNvPr id="17" name="Freeform 17">
            <a:extLst>
              <a:ext uri="{FF2B5EF4-FFF2-40B4-BE49-F238E27FC236}">
                <a16:creationId xmlns:a16="http://schemas.microsoft.com/office/drawing/2014/main" id="{A3CF03F1-65C8-3B3B-EB97-02CE5D882B38}"/>
              </a:ext>
            </a:extLst>
          </p:cNvPr>
          <p:cNvSpPr/>
          <p:nvPr/>
        </p:nvSpPr>
        <p:spPr>
          <a:xfrm>
            <a:off x="15420572" y="516021"/>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
        <p:nvSpPr>
          <p:cNvPr id="4" name="TextBox 11">
            <a:extLst>
              <a:ext uri="{FF2B5EF4-FFF2-40B4-BE49-F238E27FC236}">
                <a16:creationId xmlns:a16="http://schemas.microsoft.com/office/drawing/2014/main" id="{B7BC186A-FFCD-6210-BD11-583A9ACC254D}"/>
              </a:ext>
            </a:extLst>
          </p:cNvPr>
          <p:cNvSpPr txBox="1"/>
          <p:nvPr/>
        </p:nvSpPr>
        <p:spPr>
          <a:xfrm>
            <a:off x="777114" y="2275338"/>
            <a:ext cx="7472770" cy="689368"/>
          </a:xfrm>
          <a:prstGeom prst="rect">
            <a:avLst/>
          </a:prstGeom>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NSIC/ MSME</a:t>
            </a:r>
          </a:p>
        </p:txBody>
      </p:sp>
      <p:sp>
        <p:nvSpPr>
          <p:cNvPr id="8" name="TextBox 12">
            <a:extLst>
              <a:ext uri="{FF2B5EF4-FFF2-40B4-BE49-F238E27FC236}">
                <a16:creationId xmlns:a16="http://schemas.microsoft.com/office/drawing/2014/main" id="{FE0BB354-0267-ED4E-95FB-1AA8F6D01740}"/>
              </a:ext>
            </a:extLst>
          </p:cNvPr>
          <p:cNvSpPr txBox="1"/>
          <p:nvPr/>
        </p:nvSpPr>
        <p:spPr>
          <a:xfrm>
            <a:off x="10497460" y="2208209"/>
            <a:ext cx="3210529" cy="689368"/>
          </a:xfrm>
          <a:prstGeom prst="rect">
            <a:avLst/>
          </a:prstGeom>
        </p:spPr>
        <p:txBody>
          <a:bodyPr wrap="square"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CCI</a:t>
            </a:r>
          </a:p>
        </p:txBody>
      </p:sp>
      <p:sp>
        <p:nvSpPr>
          <p:cNvPr id="9" name="TextBox 13">
            <a:extLst>
              <a:ext uri="{FF2B5EF4-FFF2-40B4-BE49-F238E27FC236}">
                <a16:creationId xmlns:a16="http://schemas.microsoft.com/office/drawing/2014/main" id="{199A0B1A-B130-353D-0AA6-55E1904B4F2D}"/>
              </a:ext>
            </a:extLst>
          </p:cNvPr>
          <p:cNvSpPr txBox="1"/>
          <p:nvPr/>
        </p:nvSpPr>
        <p:spPr>
          <a:xfrm>
            <a:off x="976007" y="3439057"/>
            <a:ext cx="6988865" cy="1319272"/>
          </a:xfrm>
          <a:prstGeom prst="rect">
            <a:avLst/>
          </a:prstGeom>
        </p:spPr>
        <p:txBody>
          <a:bodyPr lIns="0" tIns="0" rIns="0" bIns="0" rtlCol="0" anchor="t">
            <a:spAutoFit/>
          </a:bodyPr>
          <a:lstStyle/>
          <a:p>
            <a:pPr marL="496571" lvl="1" indent="-248285" algn="l">
              <a:lnSpc>
                <a:spcPts val="3450"/>
              </a:lnSpc>
              <a:buFont typeface="Arial"/>
              <a:buChar char="•"/>
            </a:pPr>
            <a:r>
              <a:rPr lang="en-US" sz="2400" dirty="0">
                <a:solidFill>
                  <a:srgbClr val="FFFFFF"/>
                </a:solidFill>
                <a:latin typeface="Helvetica Now Display"/>
                <a:ea typeface="Helvetica Now Display"/>
                <a:cs typeface="Helvetica Now Display"/>
                <a:sym typeface="Helvetica Now Display"/>
              </a:rPr>
              <a:t>Inclusion of Private Credit/Debt funds as daughter funds for the SRI Fund (“Mother Fund”)</a:t>
            </a:r>
          </a:p>
        </p:txBody>
      </p:sp>
      <p:sp>
        <p:nvSpPr>
          <p:cNvPr id="10" name="TextBox 14">
            <a:extLst>
              <a:ext uri="{FF2B5EF4-FFF2-40B4-BE49-F238E27FC236}">
                <a16:creationId xmlns:a16="http://schemas.microsoft.com/office/drawing/2014/main" id="{1D0A95AC-1CBA-BF23-396C-ACB1642AC122}"/>
              </a:ext>
            </a:extLst>
          </p:cNvPr>
          <p:cNvSpPr txBox="1"/>
          <p:nvPr/>
        </p:nvSpPr>
        <p:spPr>
          <a:xfrm>
            <a:off x="10230452" y="3228681"/>
            <a:ext cx="7134543" cy="870431"/>
          </a:xfrm>
          <a:prstGeom prst="rect">
            <a:avLst/>
          </a:prstGeom>
        </p:spPr>
        <p:txBody>
          <a:bodyPr lIns="0" tIns="0" rIns="0" bIns="0" rtlCol="0" anchor="t">
            <a:spAutoFit/>
          </a:bodyPr>
          <a:lstStyle/>
          <a:p>
            <a:pPr marL="496571" lvl="1" indent="-248285" algn="l">
              <a:lnSpc>
                <a:spcPts val="3450"/>
              </a:lnSpc>
              <a:buFont typeface="Arial"/>
              <a:buChar char="•"/>
            </a:pPr>
            <a:r>
              <a:rPr lang="en-US" sz="2400" b="1" dirty="0">
                <a:solidFill>
                  <a:srgbClr val="FFFFFF"/>
                </a:solidFill>
                <a:latin typeface="Helvetica Now Display"/>
                <a:ea typeface="Helvetica Now Display"/>
                <a:cs typeface="Helvetica Now Display"/>
                <a:sym typeface="Helvetica Now Display"/>
              </a:rPr>
              <a:t>Minority Acquisition Exemption</a:t>
            </a:r>
          </a:p>
          <a:p>
            <a:pPr marL="496571" lvl="1" indent="-248285" algn="l">
              <a:lnSpc>
                <a:spcPts val="3450"/>
              </a:lnSpc>
              <a:buFont typeface="Arial"/>
              <a:buChar char="•"/>
            </a:pPr>
            <a:r>
              <a:rPr lang="en-US" sz="2400" b="1" dirty="0">
                <a:solidFill>
                  <a:srgbClr val="FFFFFF"/>
                </a:solidFill>
                <a:latin typeface="Helvetica Now Display"/>
                <a:ea typeface="Helvetica Now Display"/>
                <a:cs typeface="Helvetica Now Display"/>
                <a:sym typeface="Helvetica Now Display"/>
              </a:rPr>
              <a:t>Deal Value Threshold Test</a:t>
            </a:r>
          </a:p>
        </p:txBody>
      </p:sp>
      <p:sp>
        <p:nvSpPr>
          <p:cNvPr id="14" name="TextBox 6">
            <a:extLst>
              <a:ext uri="{FF2B5EF4-FFF2-40B4-BE49-F238E27FC236}">
                <a16:creationId xmlns:a16="http://schemas.microsoft.com/office/drawing/2014/main" id="{D18FEB3C-1EEB-A123-9853-26EF3A76D129}"/>
              </a:ext>
            </a:extLst>
          </p:cNvPr>
          <p:cNvSpPr txBox="1"/>
          <p:nvPr/>
        </p:nvSpPr>
        <p:spPr>
          <a:xfrm>
            <a:off x="1549411" y="5353904"/>
            <a:ext cx="5898042" cy="706037"/>
          </a:xfrm>
          <a:prstGeom prst="rect">
            <a:avLst/>
          </a:prstGeom>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DPIIT</a:t>
            </a:r>
          </a:p>
        </p:txBody>
      </p:sp>
      <p:sp>
        <p:nvSpPr>
          <p:cNvPr id="15" name="TextBox 7">
            <a:extLst>
              <a:ext uri="{FF2B5EF4-FFF2-40B4-BE49-F238E27FC236}">
                <a16:creationId xmlns:a16="http://schemas.microsoft.com/office/drawing/2014/main" id="{7E7B19B4-D587-2DC6-EAA8-95BF55FE19A3}"/>
              </a:ext>
            </a:extLst>
          </p:cNvPr>
          <p:cNvSpPr txBox="1"/>
          <p:nvPr/>
        </p:nvSpPr>
        <p:spPr>
          <a:xfrm>
            <a:off x="1099903" y="6391045"/>
            <a:ext cx="6988864" cy="1389804"/>
          </a:xfrm>
          <a:prstGeom prst="rect">
            <a:avLst/>
          </a:prstGeom>
        </p:spPr>
        <p:txBody>
          <a:bodyPr lIns="0" tIns="0" rIns="0" bIns="0" rtlCol="0" anchor="t">
            <a:spAutoFit/>
          </a:bodyPr>
          <a:lstStyle/>
          <a:p>
            <a:pPr marL="496571" lvl="1" indent="-248285" algn="l">
              <a:lnSpc>
                <a:spcPts val="3680"/>
              </a:lnSpc>
              <a:buFont typeface="Arial"/>
              <a:buChar char="•"/>
            </a:pPr>
            <a:r>
              <a:rPr lang="en-US" sz="2400" b="1" dirty="0">
                <a:solidFill>
                  <a:srgbClr val="FFFFFF"/>
                </a:solidFill>
                <a:latin typeface="Helvetica Now Display"/>
                <a:ea typeface="Helvetica Now Display"/>
                <a:cs typeface="Helvetica Now Display"/>
                <a:sym typeface="Helvetica Now Display"/>
              </a:rPr>
              <a:t>Press Note 3</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FPI Disclosure Norms</a:t>
            </a:r>
          </a:p>
          <a:p>
            <a:pPr marL="496571" lvl="1" indent="-248285" algn="l">
              <a:lnSpc>
                <a:spcPts val="3680"/>
              </a:lnSpc>
              <a:buFont typeface="Arial"/>
              <a:buChar char="•"/>
            </a:pPr>
            <a:r>
              <a:rPr lang="en-US" sz="2400" dirty="0">
                <a:solidFill>
                  <a:srgbClr val="FFFFFF"/>
                </a:solidFill>
                <a:latin typeface="Helvetica Now Display"/>
                <a:ea typeface="Helvetica Now Display"/>
                <a:cs typeface="Helvetica Now Display"/>
                <a:sym typeface="Helvetica Now Display"/>
              </a:rPr>
              <a:t>Alignment of FEMA and Company Law </a:t>
            </a:r>
          </a:p>
        </p:txBody>
      </p:sp>
      <p:sp>
        <p:nvSpPr>
          <p:cNvPr id="22" name="TextBox 12">
            <a:extLst>
              <a:ext uri="{FF2B5EF4-FFF2-40B4-BE49-F238E27FC236}">
                <a16:creationId xmlns:a16="http://schemas.microsoft.com/office/drawing/2014/main" id="{CC386DF5-61DB-08B5-D574-BB4FA7D756F6}"/>
              </a:ext>
            </a:extLst>
          </p:cNvPr>
          <p:cNvSpPr txBox="1"/>
          <p:nvPr/>
        </p:nvSpPr>
        <p:spPr>
          <a:xfrm>
            <a:off x="10327919" y="5373445"/>
            <a:ext cx="5597881" cy="1780937"/>
          </a:xfrm>
          <a:prstGeom prst="rect">
            <a:avLst/>
          </a:prstGeom>
        </p:spPr>
        <p:txBody>
          <a:bodyPr wrap="square"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MCA </a:t>
            </a:r>
          </a:p>
          <a:p>
            <a:pPr marL="0" lvl="0" indent="0" algn="ctr">
              <a:lnSpc>
                <a:spcPts val="5323"/>
              </a:lnSpc>
              <a:spcBef>
                <a:spcPct val="0"/>
              </a:spcBef>
            </a:pPr>
            <a:endParaRPr lang="en-US" sz="3600" b="1" u="none" strike="noStrike" spc="502" dirty="0">
              <a:solidFill>
                <a:srgbClr val="FFFFFF"/>
              </a:solidFill>
              <a:latin typeface="Helvetica Now Display Bold"/>
              <a:ea typeface="Helvetica Now Display Bold"/>
              <a:cs typeface="Helvetica Now Display Bold"/>
              <a:sym typeface="Helvetica Now Display Bold"/>
            </a:endParaRPr>
          </a:p>
          <a:p>
            <a:pPr marL="496571" lvl="1" indent="-248285">
              <a:lnSpc>
                <a:spcPts val="3450"/>
              </a:lnSpc>
              <a:spcBef>
                <a:spcPct val="0"/>
              </a:spcBef>
              <a:buFont typeface="Arial"/>
              <a:buChar char="•"/>
            </a:pPr>
            <a:r>
              <a:rPr lang="en-IN" sz="2400" b="1" dirty="0">
                <a:solidFill>
                  <a:srgbClr val="FFFFFF"/>
                </a:solidFill>
                <a:latin typeface="Helvetica Now Display"/>
              </a:rPr>
              <a:t>LLP as a Viable Structure for AIFs</a:t>
            </a:r>
            <a:endParaRPr lang="en-US" sz="2400" b="1" dirty="0">
              <a:solidFill>
                <a:srgbClr val="FFFFFF"/>
              </a:solidFill>
              <a:latin typeface="Helvetica Now Display"/>
              <a:sym typeface="Helvetica Now Display Bold"/>
            </a:endParaRPr>
          </a:p>
        </p:txBody>
      </p:sp>
    </p:spTree>
    <p:extLst>
      <p:ext uri="{BB962C8B-B14F-4D97-AF65-F5344CB8AC3E}">
        <p14:creationId xmlns:p14="http://schemas.microsoft.com/office/powerpoint/2010/main" val="3627095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2218-6D2E-90FD-F96F-7D00E642DB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D795EF-8568-772C-CEEC-8200A1DBC378}"/>
              </a:ext>
            </a:extLst>
          </p:cNvPr>
          <p:cNvSpPr/>
          <p:nvPr/>
        </p:nvSpPr>
        <p:spPr>
          <a:xfrm>
            <a:off x="9519744" y="-164692"/>
            <a:ext cx="10746899" cy="10746899"/>
          </a:xfrm>
          <a:custGeom>
            <a:avLst/>
            <a:gdLst/>
            <a:ahLst/>
            <a:cxnLst/>
            <a:rect l="l" t="t" r="r" b="b"/>
            <a:pathLst>
              <a:path w="10746899" h="10746899">
                <a:moveTo>
                  <a:pt x="0" y="0"/>
                </a:moveTo>
                <a:lnTo>
                  <a:pt x="10746898" y="0"/>
                </a:lnTo>
                <a:lnTo>
                  <a:pt x="10746898"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475E3B61-3AA3-5AA3-399A-B8F9478F914C}"/>
              </a:ext>
            </a:extLst>
          </p:cNvPr>
          <p:cNvSpPr/>
          <p:nvPr/>
        </p:nvSpPr>
        <p:spPr>
          <a:xfrm>
            <a:off x="-903009" y="-164692"/>
            <a:ext cx="10746899" cy="10746899"/>
          </a:xfrm>
          <a:custGeom>
            <a:avLst/>
            <a:gdLst/>
            <a:ahLst/>
            <a:cxnLst/>
            <a:rect l="l" t="t" r="r" b="b"/>
            <a:pathLst>
              <a:path w="10746899" h="10746899">
                <a:moveTo>
                  <a:pt x="0" y="0"/>
                </a:moveTo>
                <a:lnTo>
                  <a:pt x="10746899" y="0"/>
                </a:lnTo>
                <a:lnTo>
                  <a:pt x="10746899" y="10746898"/>
                </a:lnTo>
                <a:lnTo>
                  <a:pt x="0" y="10746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10B87112-BB0F-1F75-E680-C9AB7CB048CB}"/>
              </a:ext>
            </a:extLst>
          </p:cNvPr>
          <p:cNvGrpSpPr/>
          <p:nvPr/>
        </p:nvGrpSpPr>
        <p:grpSpPr>
          <a:xfrm>
            <a:off x="291732" y="342900"/>
            <a:ext cx="8743983" cy="9506519"/>
            <a:chOff x="0" y="0"/>
            <a:chExt cx="2095586" cy="2052259"/>
          </a:xfrm>
          <a:solidFill>
            <a:srgbClr val="002060"/>
          </a:solidFill>
        </p:grpSpPr>
        <p:sp>
          <p:nvSpPr>
            <p:cNvPr id="6" name="Freeform 6">
              <a:extLst>
                <a:ext uri="{FF2B5EF4-FFF2-40B4-BE49-F238E27FC236}">
                  <a16:creationId xmlns:a16="http://schemas.microsoft.com/office/drawing/2014/main" id="{AE4BC06A-2A45-BCC3-C64C-D29DC2ABDD8E}"/>
                </a:ext>
              </a:extLst>
            </p:cNvPr>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7" name="TextBox 7">
              <a:extLst>
                <a:ext uri="{FF2B5EF4-FFF2-40B4-BE49-F238E27FC236}">
                  <a16:creationId xmlns:a16="http://schemas.microsoft.com/office/drawing/2014/main" id="{949EAC25-120B-5D7E-4A67-1B2A9CC70467}"/>
                </a:ext>
              </a:extLst>
            </p:cNvPr>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grpSp>
        <p:nvGrpSpPr>
          <p:cNvPr id="11" name="Group 11">
            <a:extLst>
              <a:ext uri="{FF2B5EF4-FFF2-40B4-BE49-F238E27FC236}">
                <a16:creationId xmlns:a16="http://schemas.microsoft.com/office/drawing/2014/main" id="{84A05EA9-5A6B-306F-1BD5-235E34009CA4}"/>
              </a:ext>
            </a:extLst>
          </p:cNvPr>
          <p:cNvGrpSpPr/>
          <p:nvPr/>
        </p:nvGrpSpPr>
        <p:grpSpPr>
          <a:xfrm>
            <a:off x="9335998" y="342900"/>
            <a:ext cx="8743987" cy="9506519"/>
            <a:chOff x="0" y="0"/>
            <a:chExt cx="2095586" cy="2052259"/>
          </a:xfrm>
          <a:solidFill>
            <a:srgbClr val="002060"/>
          </a:solidFill>
        </p:grpSpPr>
        <p:sp>
          <p:nvSpPr>
            <p:cNvPr id="12" name="Freeform 12">
              <a:extLst>
                <a:ext uri="{FF2B5EF4-FFF2-40B4-BE49-F238E27FC236}">
                  <a16:creationId xmlns:a16="http://schemas.microsoft.com/office/drawing/2014/main" id="{326ACAD7-F4F5-2243-B9B1-AD4F870F14A5}"/>
                </a:ext>
              </a:extLst>
            </p:cNvPr>
            <p:cNvSpPr/>
            <p:nvPr/>
          </p:nvSpPr>
          <p:spPr>
            <a:xfrm>
              <a:off x="0" y="0"/>
              <a:ext cx="2095585" cy="2052259"/>
            </a:xfrm>
            <a:custGeom>
              <a:avLst/>
              <a:gdLst/>
              <a:ahLst/>
              <a:cxnLst/>
              <a:rect l="l" t="t" r="r" b="b"/>
              <a:pathLst>
                <a:path w="2095585" h="2052259">
                  <a:moveTo>
                    <a:pt x="0" y="0"/>
                  </a:moveTo>
                  <a:lnTo>
                    <a:pt x="2095585" y="0"/>
                  </a:lnTo>
                  <a:lnTo>
                    <a:pt x="2095585" y="2052259"/>
                  </a:lnTo>
                  <a:lnTo>
                    <a:pt x="0" y="2052259"/>
                  </a:lnTo>
                  <a:close/>
                </a:path>
              </a:pathLst>
            </a:custGeom>
            <a:grpFill/>
          </p:spPr>
          <p:txBody>
            <a:bodyPr/>
            <a:lstStyle/>
            <a:p>
              <a:endParaRPr lang="en-US"/>
            </a:p>
          </p:txBody>
        </p:sp>
        <p:sp>
          <p:nvSpPr>
            <p:cNvPr id="13" name="TextBox 13">
              <a:extLst>
                <a:ext uri="{FF2B5EF4-FFF2-40B4-BE49-F238E27FC236}">
                  <a16:creationId xmlns:a16="http://schemas.microsoft.com/office/drawing/2014/main" id="{70A8844D-0BE4-7FDD-4B3B-DCAA446D7286}"/>
                </a:ext>
              </a:extLst>
            </p:cNvPr>
            <p:cNvSpPr txBox="1"/>
            <p:nvPr/>
          </p:nvSpPr>
          <p:spPr>
            <a:xfrm>
              <a:off x="0" y="-38100"/>
              <a:ext cx="2095586" cy="2090359"/>
            </a:xfrm>
            <a:prstGeom prst="rect">
              <a:avLst/>
            </a:prstGeom>
            <a:grpFill/>
          </p:spPr>
          <p:txBody>
            <a:bodyPr lIns="50800" tIns="50800" rIns="50800" bIns="50800" rtlCol="0" anchor="ctr"/>
            <a:lstStyle/>
            <a:p>
              <a:pPr algn="ctr">
                <a:lnSpc>
                  <a:spcPts val="2659"/>
                </a:lnSpc>
              </a:pPr>
              <a:r>
                <a:rPr lang="en-US" sz="1899">
                  <a:solidFill>
                    <a:srgbClr val="FFFFFF"/>
                  </a:solidFill>
                  <a:latin typeface="Helvetica Now Display"/>
                  <a:ea typeface="Helvetica Now Display"/>
                  <a:cs typeface="Helvetica Now Display"/>
                  <a:sym typeface="Helvetica Now Display"/>
                </a:rPr>
                <a:t> </a:t>
              </a:r>
            </a:p>
          </p:txBody>
        </p:sp>
      </p:grpSp>
      <p:sp>
        <p:nvSpPr>
          <p:cNvPr id="16" name="TextBox 16">
            <a:extLst>
              <a:ext uri="{FF2B5EF4-FFF2-40B4-BE49-F238E27FC236}">
                <a16:creationId xmlns:a16="http://schemas.microsoft.com/office/drawing/2014/main" id="{98BA8C1B-6620-EC76-62AF-B8443DA0DCC4}"/>
              </a:ext>
            </a:extLst>
          </p:cNvPr>
          <p:cNvSpPr txBox="1"/>
          <p:nvPr/>
        </p:nvSpPr>
        <p:spPr>
          <a:xfrm>
            <a:off x="1787889" y="875843"/>
            <a:ext cx="13405254" cy="622935"/>
          </a:xfrm>
          <a:prstGeom prst="rect">
            <a:avLst/>
          </a:prstGeom>
        </p:spPr>
        <p:txBody>
          <a:bodyPr lIns="0" tIns="0" rIns="0" bIns="0" rtlCol="0" anchor="t">
            <a:spAutoFit/>
          </a:bodyPr>
          <a:lstStyle/>
          <a:p>
            <a:pPr algn="ctr">
              <a:lnSpc>
                <a:spcPts val="5040"/>
              </a:lnSpc>
              <a:spcBef>
                <a:spcPct val="0"/>
              </a:spcBef>
            </a:pPr>
            <a:r>
              <a:rPr lang="en-US" sz="3600" b="1" dirty="0">
                <a:solidFill>
                  <a:schemeClr val="bg1"/>
                </a:solidFill>
                <a:latin typeface="Helvetica Now Display Bold"/>
                <a:ea typeface="Helvetica Now Display Bold"/>
                <a:cs typeface="Helvetica Now Display Bold"/>
                <a:sym typeface="Helvetica Now Display Bold"/>
              </a:rPr>
              <a:t>ONGOING KEY ENGAGEMENTS –  DEPARTMENT WISE (5/5)</a:t>
            </a:r>
          </a:p>
        </p:txBody>
      </p:sp>
      <p:sp>
        <p:nvSpPr>
          <p:cNvPr id="17" name="Freeform 17">
            <a:extLst>
              <a:ext uri="{FF2B5EF4-FFF2-40B4-BE49-F238E27FC236}">
                <a16:creationId xmlns:a16="http://schemas.microsoft.com/office/drawing/2014/main" id="{252CE611-6C95-890F-61A2-8B0DAAD8493B}"/>
              </a:ext>
            </a:extLst>
          </p:cNvPr>
          <p:cNvSpPr/>
          <p:nvPr/>
        </p:nvSpPr>
        <p:spPr>
          <a:xfrm>
            <a:off x="15420572" y="516021"/>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
        <p:nvSpPr>
          <p:cNvPr id="4" name="TextBox 11">
            <a:extLst>
              <a:ext uri="{FF2B5EF4-FFF2-40B4-BE49-F238E27FC236}">
                <a16:creationId xmlns:a16="http://schemas.microsoft.com/office/drawing/2014/main" id="{D4710A2B-A6D5-B135-5369-F8EC3FB6DB06}"/>
              </a:ext>
            </a:extLst>
          </p:cNvPr>
          <p:cNvSpPr txBox="1"/>
          <p:nvPr/>
        </p:nvSpPr>
        <p:spPr>
          <a:xfrm>
            <a:off x="777114" y="2275338"/>
            <a:ext cx="7472770" cy="689368"/>
          </a:xfrm>
          <a:prstGeom prst="rect">
            <a:avLst/>
          </a:prstGeom>
        </p:spPr>
        <p:txBody>
          <a:bodyPr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SEBI</a:t>
            </a:r>
          </a:p>
        </p:txBody>
      </p:sp>
      <p:sp>
        <p:nvSpPr>
          <p:cNvPr id="8" name="TextBox 12">
            <a:extLst>
              <a:ext uri="{FF2B5EF4-FFF2-40B4-BE49-F238E27FC236}">
                <a16:creationId xmlns:a16="http://schemas.microsoft.com/office/drawing/2014/main" id="{8246A0DD-7A73-FFA9-5C1F-647539DF6F13}"/>
              </a:ext>
            </a:extLst>
          </p:cNvPr>
          <p:cNvSpPr txBox="1"/>
          <p:nvPr/>
        </p:nvSpPr>
        <p:spPr>
          <a:xfrm>
            <a:off x="10497460" y="2208209"/>
            <a:ext cx="3210529" cy="689368"/>
          </a:xfrm>
          <a:prstGeom prst="rect">
            <a:avLst/>
          </a:prstGeom>
        </p:spPr>
        <p:txBody>
          <a:bodyPr wrap="square" lIns="0" tIns="0" rIns="0" bIns="0" rtlCol="0" anchor="t">
            <a:spAutoFit/>
          </a:bodyPr>
          <a:lstStyle/>
          <a:p>
            <a:pPr marL="0" lvl="0" indent="0" algn="ctr">
              <a:lnSpc>
                <a:spcPts val="5323"/>
              </a:lnSpc>
              <a:spcBef>
                <a:spcPct val="0"/>
              </a:spcBef>
            </a:pPr>
            <a:r>
              <a:rPr lang="en-US" sz="5022" b="1" u="none" strike="noStrike" spc="502" dirty="0">
                <a:solidFill>
                  <a:srgbClr val="FFFFFF"/>
                </a:solidFill>
                <a:latin typeface="Helvetica Now Display Bold"/>
                <a:ea typeface="Helvetica Now Display Bold"/>
                <a:cs typeface="Helvetica Now Display Bold"/>
                <a:sym typeface="Helvetica Now Display Bold"/>
              </a:rPr>
              <a:t>SFA</a:t>
            </a:r>
          </a:p>
        </p:txBody>
      </p:sp>
      <p:sp>
        <p:nvSpPr>
          <p:cNvPr id="9" name="TextBox 13">
            <a:extLst>
              <a:ext uri="{FF2B5EF4-FFF2-40B4-BE49-F238E27FC236}">
                <a16:creationId xmlns:a16="http://schemas.microsoft.com/office/drawing/2014/main" id="{376A1F90-0C13-ECBF-A743-B8058017A45A}"/>
              </a:ext>
            </a:extLst>
          </p:cNvPr>
          <p:cNvSpPr txBox="1"/>
          <p:nvPr/>
        </p:nvSpPr>
        <p:spPr>
          <a:xfrm>
            <a:off x="976007" y="3439057"/>
            <a:ext cx="6988865" cy="4064767"/>
          </a:xfrm>
          <a:prstGeom prst="rect">
            <a:avLst/>
          </a:prstGeom>
        </p:spPr>
        <p:txBody>
          <a:bodyPr lIns="0" tIns="0" rIns="0" bIns="0" rtlCol="0" anchor="t">
            <a:spAutoFit/>
          </a:bodyPr>
          <a:lstStyle/>
          <a:p>
            <a:pPr marL="496571" lvl="1" indent="-248285" algn="l">
              <a:lnSpc>
                <a:spcPts val="3220"/>
              </a:lnSpc>
              <a:buFont typeface="Arial"/>
              <a:buChar char="•"/>
            </a:pPr>
            <a:r>
              <a:rPr lang="en-US" sz="2400" b="1" dirty="0">
                <a:solidFill>
                  <a:srgbClr val="FFFFFF"/>
                </a:solidFill>
                <a:latin typeface="Helvetica Now Display"/>
                <a:ea typeface="Helvetica Now Display"/>
                <a:cs typeface="Helvetica Now Display"/>
                <a:sym typeface="Helvetica Now Display"/>
              </a:rPr>
              <a:t>Revamping AIF Regulation</a:t>
            </a:r>
          </a:p>
          <a:p>
            <a:pPr marL="496571" lvl="1" indent="-248285" algn="l">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Valuation Issues </a:t>
            </a:r>
          </a:p>
          <a:p>
            <a:pPr marL="496571" lvl="1" indent="-248285" algn="l">
              <a:lnSpc>
                <a:spcPts val="3220"/>
              </a:lnSpc>
              <a:spcBef>
                <a:spcPct val="0"/>
              </a:spcBef>
              <a:buFont typeface="Arial"/>
              <a:buChar char="•"/>
            </a:pPr>
            <a:r>
              <a:rPr lang="en-US" sz="2400" b="1" dirty="0">
                <a:solidFill>
                  <a:srgbClr val="FFFFFF"/>
                </a:solidFill>
                <a:latin typeface="Helvetica Now Display"/>
                <a:ea typeface="Helvetica Now Display"/>
                <a:cs typeface="Helvetica Now Display"/>
                <a:sym typeface="Helvetica Now Display"/>
              </a:rPr>
              <a:t>Cybersecurity Framework</a:t>
            </a:r>
          </a:p>
          <a:p>
            <a:pPr marL="496571" lvl="1" indent="-248285" algn="l">
              <a:lnSpc>
                <a:spcPts val="3220"/>
              </a:lnSpc>
              <a:spcBef>
                <a:spcPct val="0"/>
              </a:spcBef>
              <a:buFont typeface="Arial"/>
              <a:buChar char="•"/>
            </a:pPr>
            <a:r>
              <a:rPr lang="en-US" sz="2400" b="1" dirty="0">
                <a:solidFill>
                  <a:srgbClr val="FFFFFF"/>
                </a:solidFill>
                <a:latin typeface="Helvetica Now Display"/>
                <a:ea typeface="Helvetica Now Display"/>
                <a:cs typeface="Helvetica Now Display"/>
                <a:sym typeface="Helvetica Now Display"/>
              </a:rPr>
              <a:t>NISM Certification for Fund Managers – Grandfathering Experience</a:t>
            </a:r>
          </a:p>
          <a:p>
            <a:pPr marL="496571" lvl="1" indent="-248285" algn="l">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Category III (CAT III) Funds- </a:t>
            </a:r>
          </a:p>
          <a:p>
            <a:pPr marL="953771" lvl="2" indent="-248285">
              <a:lnSpc>
                <a:spcPts val="3220"/>
              </a:lnSpc>
              <a:spcBef>
                <a:spcPct val="0"/>
              </a:spcBef>
              <a:buFont typeface="Arial"/>
              <a:buChar char="•"/>
            </a:pPr>
            <a:r>
              <a:rPr lang="en-US" sz="2400" b="1" dirty="0">
                <a:solidFill>
                  <a:srgbClr val="FFFFFF"/>
                </a:solidFill>
                <a:latin typeface="Helvetica Now Display"/>
                <a:ea typeface="Helvetica Now Display"/>
                <a:cs typeface="Helvetica Now Display"/>
                <a:sym typeface="Helvetica Now Display"/>
              </a:rPr>
              <a:t>Increasing the Leveraging</a:t>
            </a:r>
          </a:p>
          <a:p>
            <a:pPr marL="953771" lvl="2" indent="-248285">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Sub-</a:t>
            </a:r>
            <a:r>
              <a:rPr lang="en-US" sz="2400" dirty="0" err="1">
                <a:solidFill>
                  <a:srgbClr val="FFFFFF"/>
                </a:solidFill>
                <a:latin typeface="Helvetica Now Display"/>
                <a:ea typeface="Helvetica Now Display"/>
                <a:cs typeface="Helvetica Now Display"/>
                <a:sym typeface="Helvetica Now Display"/>
              </a:rPr>
              <a:t>categorisation</a:t>
            </a:r>
            <a:r>
              <a:rPr lang="en-US" sz="2400" dirty="0">
                <a:solidFill>
                  <a:srgbClr val="FFFFFF"/>
                </a:solidFill>
                <a:latin typeface="Helvetica Now Display"/>
                <a:ea typeface="Helvetica Now Display"/>
                <a:cs typeface="Helvetica Now Display"/>
                <a:sym typeface="Helvetica Now Display"/>
              </a:rPr>
              <a:t> of CAT III</a:t>
            </a:r>
          </a:p>
          <a:p>
            <a:pPr marL="496571" lvl="1" indent="-248285" algn="l">
              <a:lnSpc>
                <a:spcPts val="3220"/>
              </a:lnSpc>
              <a:spcBef>
                <a:spcPct val="0"/>
              </a:spcBef>
              <a:buFont typeface="Arial"/>
              <a:buChar char="•"/>
            </a:pPr>
            <a:r>
              <a:rPr lang="en-US" sz="2400" b="1" dirty="0">
                <a:solidFill>
                  <a:srgbClr val="FFFFFF"/>
                </a:solidFill>
                <a:latin typeface="Helvetica Now Display"/>
                <a:ea typeface="Helvetica Now Display"/>
                <a:cs typeface="Helvetica Now Display"/>
                <a:sym typeface="Helvetica Now Display"/>
              </a:rPr>
              <a:t>Simplifying Accredited Investor Framework</a:t>
            </a:r>
          </a:p>
          <a:p>
            <a:pPr marL="496571" lvl="1" indent="-248285" algn="l">
              <a:lnSpc>
                <a:spcPts val="3220"/>
              </a:lnSpc>
              <a:spcBef>
                <a:spcPct val="0"/>
              </a:spcBef>
              <a:buFont typeface="Arial"/>
              <a:buChar char="•"/>
            </a:pPr>
            <a:r>
              <a:rPr lang="en-US" sz="2400" b="1" dirty="0">
                <a:solidFill>
                  <a:srgbClr val="FFFFFF"/>
                </a:solidFill>
                <a:latin typeface="Helvetica Now Display"/>
                <a:ea typeface="Helvetica Now Display"/>
                <a:cs typeface="Helvetica Now Display"/>
                <a:sym typeface="Helvetica Now Display"/>
              </a:rPr>
              <a:t>Clarification on Pro-Rata Distribution</a:t>
            </a:r>
          </a:p>
        </p:txBody>
      </p:sp>
      <p:sp>
        <p:nvSpPr>
          <p:cNvPr id="10" name="TextBox 14">
            <a:extLst>
              <a:ext uri="{FF2B5EF4-FFF2-40B4-BE49-F238E27FC236}">
                <a16:creationId xmlns:a16="http://schemas.microsoft.com/office/drawing/2014/main" id="{39BE9FC1-E6A9-1A2A-A492-0445C542BBDF}"/>
              </a:ext>
            </a:extLst>
          </p:cNvPr>
          <p:cNvSpPr txBox="1"/>
          <p:nvPr/>
        </p:nvSpPr>
        <p:spPr>
          <a:xfrm>
            <a:off x="10230452" y="3228681"/>
            <a:ext cx="7134543" cy="6145529"/>
          </a:xfrm>
          <a:prstGeom prst="rect">
            <a:avLst/>
          </a:prstGeom>
        </p:spPr>
        <p:txBody>
          <a:bodyPr lIns="0" tIns="0" rIns="0" bIns="0" rtlCol="0" anchor="t">
            <a:spAutoFit/>
          </a:bodyPr>
          <a:lstStyle/>
          <a:p>
            <a:pPr marL="496571" lvl="1" indent="-248285" algn="l">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Implementation Standards –</a:t>
            </a:r>
          </a:p>
          <a:p>
            <a:pPr marL="248286" lvl="1" algn="l">
              <a:lnSpc>
                <a:spcPts val="3220"/>
              </a:lnSpc>
              <a:spcBef>
                <a:spcPct val="0"/>
              </a:spcBef>
            </a:pPr>
            <a:r>
              <a:rPr lang="en-US" sz="2400" dirty="0">
                <a:solidFill>
                  <a:srgbClr val="FFFFFF"/>
                </a:solidFill>
                <a:latin typeface="Helvetica Now Display"/>
                <a:ea typeface="Helvetica Now Display"/>
                <a:cs typeface="Helvetica Now Display"/>
                <a:sym typeface="Helvetica Now Display"/>
              </a:rPr>
              <a:t>   For Differential Rights of Investors </a:t>
            </a:r>
          </a:p>
          <a:p>
            <a:pPr marL="248286" lvl="1" algn="l">
              <a:lnSpc>
                <a:spcPts val="3220"/>
              </a:lnSpc>
              <a:spcBef>
                <a:spcPct val="0"/>
              </a:spcBef>
            </a:pPr>
            <a:r>
              <a:rPr lang="en-US" sz="2400" dirty="0">
                <a:solidFill>
                  <a:srgbClr val="FFFFFF"/>
                </a:solidFill>
                <a:latin typeface="Helvetica Now Display"/>
                <a:ea typeface="Helvetica Now Display"/>
                <a:cs typeface="Helvetica Now Display"/>
                <a:sym typeface="Helvetica Now Display"/>
              </a:rPr>
              <a:t>   For Due Diligence of Investors and Investments</a:t>
            </a:r>
          </a:p>
          <a:p>
            <a:pPr marL="248286" lvl="1" algn="l">
              <a:lnSpc>
                <a:spcPts val="3220"/>
              </a:lnSpc>
              <a:spcBef>
                <a:spcPct val="0"/>
              </a:spcBef>
            </a:pPr>
            <a:r>
              <a:rPr lang="en-US" sz="2400" dirty="0">
                <a:solidFill>
                  <a:srgbClr val="FFFFFF"/>
                </a:solidFill>
                <a:latin typeface="Helvetica Now Display"/>
                <a:ea typeface="Helvetica Now Display"/>
                <a:cs typeface="Helvetica Now Display"/>
                <a:sym typeface="Helvetica Now Display"/>
              </a:rPr>
              <a:t>   For Borrowing in AIFs Investing in the Infra Sector</a:t>
            </a:r>
          </a:p>
          <a:p>
            <a:pPr marL="496571" lvl="1" indent="-248285" algn="l">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Matters to not Constitute PPM Amendments </a:t>
            </a:r>
          </a:p>
          <a:p>
            <a:pPr marL="496571" lvl="1" indent="-248285" algn="l">
              <a:lnSpc>
                <a:spcPts val="3220"/>
              </a:lnSpc>
              <a:spcBef>
                <a:spcPct val="0"/>
              </a:spcBef>
              <a:buFont typeface="Arial"/>
              <a:buChar char="•"/>
            </a:pPr>
            <a:r>
              <a:rPr lang="en-IN" sz="2400" dirty="0">
                <a:solidFill>
                  <a:srgbClr val="FFFFFF"/>
                </a:solidFill>
                <a:latin typeface="Helvetica Now Display"/>
              </a:rPr>
              <a:t>AIF Demat Extension: Proposal for Handling Non-Compliant Investors via Escrow Mechanism and Implementation Guidelines</a:t>
            </a:r>
          </a:p>
          <a:p>
            <a:pPr marL="496571" lvl="1" indent="-248285">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Flexibility for VCFs registered under the erstwhile SEBI (VCF) Regulations, 1996</a:t>
            </a:r>
          </a:p>
          <a:p>
            <a:pPr marL="496571" lvl="1" indent="-248285" algn="l">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Note on Material Adverse Effects for Exclusion </a:t>
            </a:r>
          </a:p>
          <a:p>
            <a:pPr marL="496571" lvl="1" indent="-248285" algn="l">
              <a:lnSpc>
                <a:spcPts val="3220"/>
              </a:lnSpc>
              <a:spcBef>
                <a:spcPct val="0"/>
              </a:spcBef>
              <a:buFont typeface="Arial"/>
              <a:buChar char="•"/>
            </a:pPr>
            <a:r>
              <a:rPr lang="en-US" sz="2400" dirty="0">
                <a:solidFill>
                  <a:srgbClr val="FFFFFF"/>
                </a:solidFill>
                <a:latin typeface="Helvetica Now Display"/>
                <a:ea typeface="Helvetica Now Display"/>
                <a:cs typeface="Helvetica Now Display"/>
                <a:sym typeface="Helvetica Now Display"/>
              </a:rPr>
              <a:t>Creation of the Custodian Data Reporting Template</a:t>
            </a:r>
          </a:p>
          <a:p>
            <a:pPr marL="496571" lvl="1" indent="-248285" algn="l">
              <a:lnSpc>
                <a:spcPts val="3450"/>
              </a:lnSpc>
              <a:buFont typeface="Arial"/>
              <a:buChar char="•"/>
            </a:pPr>
            <a:endParaRPr lang="en-US" dirty="0">
              <a:solidFill>
                <a:srgbClr val="FFFFFF"/>
              </a:solidFill>
              <a:latin typeface="Helvetica Now Display"/>
              <a:ea typeface="Helvetica Now Display"/>
              <a:cs typeface="Helvetica Now Display"/>
              <a:sym typeface="Helvetica Now Display"/>
            </a:endParaRPr>
          </a:p>
        </p:txBody>
      </p:sp>
    </p:spTree>
    <p:extLst>
      <p:ext uri="{BB962C8B-B14F-4D97-AF65-F5344CB8AC3E}">
        <p14:creationId xmlns:p14="http://schemas.microsoft.com/office/powerpoint/2010/main" val="294883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0997" y="-131894"/>
            <a:ext cx="19746587" cy="10575675"/>
            <a:chOff x="0" y="0"/>
            <a:chExt cx="26328783" cy="14100900"/>
          </a:xfrm>
        </p:grpSpPr>
        <p:sp>
          <p:nvSpPr>
            <p:cNvPr id="3" name="Freeform 3"/>
            <p:cNvSpPr/>
            <p:nvPr/>
          </p:nvSpPr>
          <p:spPr>
            <a:xfrm>
              <a:off x="202728" y="1459958"/>
              <a:ext cx="25973875" cy="12640942"/>
            </a:xfrm>
            <a:custGeom>
              <a:avLst/>
              <a:gdLst/>
              <a:ahLst/>
              <a:cxnLst/>
              <a:rect l="l" t="t" r="r" b="b"/>
              <a:pathLst>
                <a:path w="25973875" h="12640942">
                  <a:moveTo>
                    <a:pt x="0" y="0"/>
                  </a:moveTo>
                  <a:lnTo>
                    <a:pt x="25973876" y="0"/>
                  </a:lnTo>
                  <a:lnTo>
                    <a:pt x="25973876" y="12640942"/>
                  </a:lnTo>
                  <a:lnTo>
                    <a:pt x="0" y="12640942"/>
                  </a:lnTo>
                  <a:lnTo>
                    <a:pt x="0" y="0"/>
                  </a:lnTo>
                  <a:close/>
                </a:path>
              </a:pathLst>
            </a:custGeom>
            <a:blipFill>
              <a:blip r:embed="rId2"/>
              <a:stretch>
                <a:fillRect l="-8459" r="-8459"/>
              </a:stretch>
            </a:blipFill>
          </p:spPr>
          <p:txBody>
            <a:bodyPr/>
            <a:lstStyle/>
            <a:p>
              <a:endParaRPr lang="en-US"/>
            </a:p>
          </p:txBody>
        </p:sp>
        <p:sp>
          <p:nvSpPr>
            <p:cNvPr id="4" name="Freeform 4"/>
            <p:cNvSpPr/>
            <p:nvPr/>
          </p:nvSpPr>
          <p:spPr>
            <a:xfrm>
              <a:off x="354908" y="1003419"/>
              <a:ext cx="25973875" cy="3560895"/>
            </a:xfrm>
            <a:custGeom>
              <a:avLst/>
              <a:gdLst/>
              <a:ahLst/>
              <a:cxnLst/>
              <a:rect l="l" t="t" r="r" b="b"/>
              <a:pathLst>
                <a:path w="25973875" h="3560895">
                  <a:moveTo>
                    <a:pt x="0" y="0"/>
                  </a:moveTo>
                  <a:lnTo>
                    <a:pt x="25973875" y="0"/>
                  </a:lnTo>
                  <a:lnTo>
                    <a:pt x="25973875" y="3560895"/>
                  </a:lnTo>
                  <a:lnTo>
                    <a:pt x="0" y="3560895"/>
                  </a:lnTo>
                  <a:lnTo>
                    <a:pt x="0" y="0"/>
                  </a:lnTo>
                  <a:close/>
                </a:path>
              </a:pathLst>
            </a:custGeom>
            <a:blipFill>
              <a:blip r:embed="rId2"/>
              <a:stretch>
                <a:fillRect l="-8459" r="-8459" b="-254993"/>
              </a:stretch>
            </a:blipFill>
          </p:spPr>
          <p:txBody>
            <a:bodyPr/>
            <a:lstStyle/>
            <a:p>
              <a:endParaRPr lang="en-US"/>
            </a:p>
          </p:txBody>
        </p:sp>
        <p:sp>
          <p:nvSpPr>
            <p:cNvPr id="5" name="Freeform 5"/>
            <p:cNvSpPr/>
            <p:nvPr/>
          </p:nvSpPr>
          <p:spPr>
            <a:xfrm>
              <a:off x="0" y="0"/>
              <a:ext cx="25973875" cy="3560895"/>
            </a:xfrm>
            <a:custGeom>
              <a:avLst/>
              <a:gdLst/>
              <a:ahLst/>
              <a:cxnLst/>
              <a:rect l="l" t="t" r="r" b="b"/>
              <a:pathLst>
                <a:path w="25973875" h="3560895">
                  <a:moveTo>
                    <a:pt x="0" y="0"/>
                  </a:moveTo>
                  <a:lnTo>
                    <a:pt x="25973875" y="0"/>
                  </a:lnTo>
                  <a:lnTo>
                    <a:pt x="25973875" y="3560895"/>
                  </a:lnTo>
                  <a:lnTo>
                    <a:pt x="0" y="3560895"/>
                  </a:lnTo>
                  <a:lnTo>
                    <a:pt x="0" y="0"/>
                  </a:lnTo>
                  <a:close/>
                </a:path>
              </a:pathLst>
            </a:custGeom>
            <a:blipFill>
              <a:blip r:embed="rId2"/>
              <a:stretch>
                <a:fillRect l="-8459" r="-8459" b="-254993"/>
              </a:stretch>
            </a:blipFill>
          </p:spPr>
          <p:txBody>
            <a:bodyPr/>
            <a:lstStyle/>
            <a:p>
              <a:endParaRPr lang="en-US"/>
            </a:p>
          </p:txBody>
        </p:sp>
      </p:grpSp>
      <p:sp>
        <p:nvSpPr>
          <p:cNvPr id="6" name="TextBox 6"/>
          <p:cNvSpPr txBox="1"/>
          <p:nvPr/>
        </p:nvSpPr>
        <p:spPr>
          <a:xfrm>
            <a:off x="911449" y="765349"/>
            <a:ext cx="16747875" cy="1043427"/>
          </a:xfrm>
          <a:prstGeom prst="rect">
            <a:avLst/>
          </a:prstGeom>
        </p:spPr>
        <p:txBody>
          <a:bodyPr wrap="square" lIns="0" tIns="0" rIns="0" bIns="0" rtlCol="0" anchor="t">
            <a:spAutoFit/>
          </a:bodyPr>
          <a:lstStyle/>
          <a:p>
            <a:pPr algn="ctr">
              <a:lnSpc>
                <a:spcPts val="8556"/>
              </a:lnSpc>
              <a:spcBef>
                <a:spcPct val="0"/>
              </a:spcBef>
            </a:pPr>
            <a:r>
              <a:rPr lang="en-US" sz="6111" b="1" dirty="0">
                <a:solidFill>
                  <a:srgbClr val="484A8B"/>
                </a:solidFill>
                <a:latin typeface="Helvetica Now Display Heavy"/>
                <a:ea typeface="Helvetica Now Display Heavy"/>
                <a:cs typeface="Helvetica Now Display Heavy"/>
                <a:sym typeface="Helvetica Now Display Heavy"/>
              </a:rPr>
              <a:t>Details of CFO / Head Legal and Compliance</a:t>
            </a:r>
          </a:p>
        </p:txBody>
      </p:sp>
      <p:pic>
        <p:nvPicPr>
          <p:cNvPr id="8" name="Picture 7">
            <a:extLst>
              <a:ext uri="{FF2B5EF4-FFF2-40B4-BE49-F238E27FC236}">
                <a16:creationId xmlns:a16="http://schemas.microsoft.com/office/drawing/2014/main" id="{C4D07F3B-F8DD-3C03-6E06-D3EDC32ED669}"/>
              </a:ext>
            </a:extLst>
          </p:cNvPr>
          <p:cNvPicPr>
            <a:picLocks noChangeAspect="1"/>
          </p:cNvPicPr>
          <p:nvPr/>
        </p:nvPicPr>
        <p:blipFill>
          <a:blip r:embed="rId3"/>
          <a:stretch>
            <a:fillRect/>
          </a:stretch>
        </p:blipFill>
        <p:spPr>
          <a:xfrm>
            <a:off x="5257800" y="2399916"/>
            <a:ext cx="7467600" cy="647738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0997" y="-131894"/>
            <a:ext cx="19746587" cy="10575675"/>
            <a:chOff x="0" y="0"/>
            <a:chExt cx="26328783" cy="14100900"/>
          </a:xfrm>
        </p:grpSpPr>
        <p:sp>
          <p:nvSpPr>
            <p:cNvPr id="3" name="Freeform 3"/>
            <p:cNvSpPr/>
            <p:nvPr/>
          </p:nvSpPr>
          <p:spPr>
            <a:xfrm>
              <a:off x="202728" y="1459958"/>
              <a:ext cx="25973875" cy="12640942"/>
            </a:xfrm>
            <a:custGeom>
              <a:avLst/>
              <a:gdLst/>
              <a:ahLst/>
              <a:cxnLst/>
              <a:rect l="l" t="t" r="r" b="b"/>
              <a:pathLst>
                <a:path w="25973875" h="12640942">
                  <a:moveTo>
                    <a:pt x="0" y="0"/>
                  </a:moveTo>
                  <a:lnTo>
                    <a:pt x="25973876" y="0"/>
                  </a:lnTo>
                  <a:lnTo>
                    <a:pt x="25973876" y="12640942"/>
                  </a:lnTo>
                  <a:lnTo>
                    <a:pt x="0" y="12640942"/>
                  </a:lnTo>
                  <a:lnTo>
                    <a:pt x="0" y="0"/>
                  </a:lnTo>
                  <a:close/>
                </a:path>
              </a:pathLst>
            </a:custGeom>
            <a:blipFill>
              <a:blip r:embed="rId2"/>
              <a:stretch>
                <a:fillRect l="-8459" r="-8459"/>
              </a:stretch>
            </a:blipFill>
          </p:spPr>
          <p:txBody>
            <a:bodyPr/>
            <a:lstStyle/>
            <a:p>
              <a:endParaRPr lang="en-US"/>
            </a:p>
          </p:txBody>
        </p:sp>
        <p:sp>
          <p:nvSpPr>
            <p:cNvPr id="4" name="Freeform 4"/>
            <p:cNvSpPr/>
            <p:nvPr/>
          </p:nvSpPr>
          <p:spPr>
            <a:xfrm>
              <a:off x="354908" y="1003419"/>
              <a:ext cx="25973875" cy="3560895"/>
            </a:xfrm>
            <a:custGeom>
              <a:avLst/>
              <a:gdLst/>
              <a:ahLst/>
              <a:cxnLst/>
              <a:rect l="l" t="t" r="r" b="b"/>
              <a:pathLst>
                <a:path w="25973875" h="3560895">
                  <a:moveTo>
                    <a:pt x="0" y="0"/>
                  </a:moveTo>
                  <a:lnTo>
                    <a:pt x="25973875" y="0"/>
                  </a:lnTo>
                  <a:lnTo>
                    <a:pt x="25973875" y="3560895"/>
                  </a:lnTo>
                  <a:lnTo>
                    <a:pt x="0" y="3560895"/>
                  </a:lnTo>
                  <a:lnTo>
                    <a:pt x="0" y="0"/>
                  </a:lnTo>
                  <a:close/>
                </a:path>
              </a:pathLst>
            </a:custGeom>
            <a:blipFill>
              <a:blip r:embed="rId2"/>
              <a:stretch>
                <a:fillRect l="-8459" r="-8459" b="-254993"/>
              </a:stretch>
            </a:blipFill>
          </p:spPr>
          <p:txBody>
            <a:bodyPr/>
            <a:lstStyle/>
            <a:p>
              <a:endParaRPr lang="en-US"/>
            </a:p>
          </p:txBody>
        </p:sp>
        <p:sp>
          <p:nvSpPr>
            <p:cNvPr id="5" name="Freeform 5"/>
            <p:cNvSpPr/>
            <p:nvPr/>
          </p:nvSpPr>
          <p:spPr>
            <a:xfrm>
              <a:off x="0" y="0"/>
              <a:ext cx="25973875" cy="3560895"/>
            </a:xfrm>
            <a:custGeom>
              <a:avLst/>
              <a:gdLst/>
              <a:ahLst/>
              <a:cxnLst/>
              <a:rect l="l" t="t" r="r" b="b"/>
              <a:pathLst>
                <a:path w="25973875" h="3560895">
                  <a:moveTo>
                    <a:pt x="0" y="0"/>
                  </a:moveTo>
                  <a:lnTo>
                    <a:pt x="25973875" y="0"/>
                  </a:lnTo>
                  <a:lnTo>
                    <a:pt x="25973875" y="3560895"/>
                  </a:lnTo>
                  <a:lnTo>
                    <a:pt x="0" y="3560895"/>
                  </a:lnTo>
                  <a:lnTo>
                    <a:pt x="0" y="0"/>
                  </a:lnTo>
                  <a:close/>
                </a:path>
              </a:pathLst>
            </a:custGeom>
            <a:blipFill>
              <a:blip r:embed="rId2"/>
              <a:stretch>
                <a:fillRect l="-8459" r="-8459" b="-254993"/>
              </a:stretch>
            </a:blipFill>
          </p:spPr>
          <p:txBody>
            <a:bodyPr/>
            <a:lstStyle/>
            <a:p>
              <a:endParaRPr lang="en-US"/>
            </a:p>
          </p:txBody>
        </p:sp>
      </p:grpSp>
      <p:sp>
        <p:nvSpPr>
          <p:cNvPr id="6" name="Freeform 6"/>
          <p:cNvSpPr/>
          <p:nvPr/>
        </p:nvSpPr>
        <p:spPr>
          <a:xfrm>
            <a:off x="-1770435" y="2082564"/>
            <a:ext cx="20087010" cy="8361218"/>
          </a:xfrm>
          <a:custGeom>
            <a:avLst/>
            <a:gdLst/>
            <a:ahLst/>
            <a:cxnLst/>
            <a:rect l="l" t="t" r="r" b="b"/>
            <a:pathLst>
              <a:path w="20087010" h="8361218">
                <a:moveTo>
                  <a:pt x="0" y="0"/>
                </a:moveTo>
                <a:lnTo>
                  <a:pt x="20087010" y="0"/>
                </a:lnTo>
                <a:lnTo>
                  <a:pt x="20087010" y="8361218"/>
                </a:lnTo>
                <a:lnTo>
                  <a:pt x="0" y="8361218"/>
                </a:lnTo>
                <a:lnTo>
                  <a:pt x="0" y="0"/>
                </a:lnTo>
                <a:close/>
              </a:path>
            </a:pathLst>
          </a:custGeom>
          <a:blipFill>
            <a:blip r:embed="rId3"/>
            <a:stretch>
              <a:fillRect/>
            </a:stretch>
          </a:blipFill>
        </p:spPr>
        <p:txBody>
          <a:bodyPr/>
          <a:lstStyle/>
          <a:p>
            <a:endParaRPr lang="en-US"/>
          </a:p>
        </p:txBody>
      </p:sp>
      <p:sp>
        <p:nvSpPr>
          <p:cNvPr id="7" name="Freeform 7"/>
          <p:cNvSpPr/>
          <p:nvPr/>
        </p:nvSpPr>
        <p:spPr>
          <a:xfrm>
            <a:off x="13371956" y="405454"/>
            <a:ext cx="4472293" cy="1677110"/>
          </a:xfrm>
          <a:custGeom>
            <a:avLst/>
            <a:gdLst/>
            <a:ahLst/>
            <a:cxnLst/>
            <a:rect l="l" t="t" r="r" b="b"/>
            <a:pathLst>
              <a:path w="4472293" h="1677110">
                <a:moveTo>
                  <a:pt x="0" y="0"/>
                </a:moveTo>
                <a:lnTo>
                  <a:pt x="4472293" y="0"/>
                </a:lnTo>
                <a:lnTo>
                  <a:pt x="4472293" y="1677110"/>
                </a:lnTo>
                <a:lnTo>
                  <a:pt x="0" y="167711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224617" y="1743673"/>
            <a:ext cx="14927076" cy="1813752"/>
          </a:xfrm>
          <a:prstGeom prst="rect">
            <a:avLst/>
          </a:prstGeom>
        </p:spPr>
        <p:txBody>
          <a:bodyPr lIns="0" tIns="0" rIns="0" bIns="0" rtlCol="0" anchor="t">
            <a:spAutoFit/>
          </a:bodyPr>
          <a:lstStyle/>
          <a:p>
            <a:pPr algn="l">
              <a:lnSpc>
                <a:spcPts val="14753"/>
              </a:lnSpc>
              <a:spcBef>
                <a:spcPct val="0"/>
              </a:spcBef>
            </a:pPr>
            <a:r>
              <a:rPr lang="en-US" sz="10538" b="1" dirty="0">
                <a:solidFill>
                  <a:srgbClr val="484A8B"/>
                </a:solidFill>
                <a:latin typeface="Helvetica Now Display Heavy"/>
                <a:ea typeface="Helvetica Now Display Heavy"/>
                <a:cs typeface="Helvetica Now Display Heavy"/>
                <a:sym typeface="Helvetica Now Display Heavy"/>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62E2-8B24-FE84-CF41-1324C9FC92E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01B6D3C-EFB6-BD82-559D-A91F2474680E}"/>
              </a:ext>
            </a:extLst>
          </p:cNvPr>
          <p:cNvGrpSpPr/>
          <p:nvPr/>
        </p:nvGrpSpPr>
        <p:grpSpPr>
          <a:xfrm>
            <a:off x="-324344" y="-318203"/>
            <a:ext cx="18936687" cy="10778745"/>
            <a:chOff x="0" y="-38100"/>
            <a:chExt cx="4987440" cy="2838847"/>
          </a:xfrm>
        </p:grpSpPr>
        <p:sp>
          <p:nvSpPr>
            <p:cNvPr id="3" name="Freeform 3">
              <a:extLst>
                <a:ext uri="{FF2B5EF4-FFF2-40B4-BE49-F238E27FC236}">
                  <a16:creationId xmlns:a16="http://schemas.microsoft.com/office/drawing/2014/main" id="{C7D736BE-F5F2-51B6-D883-078860F0E466}"/>
                </a:ext>
              </a:extLst>
            </p:cNvPr>
            <p:cNvSpPr/>
            <p:nvPr/>
          </p:nvSpPr>
          <p:spPr>
            <a:xfrm>
              <a:off x="0" y="0"/>
              <a:ext cx="4987440" cy="2800746"/>
            </a:xfrm>
            <a:custGeom>
              <a:avLst/>
              <a:gdLst/>
              <a:ahLst/>
              <a:cxnLst/>
              <a:rect l="l" t="t" r="r" b="b"/>
              <a:pathLst>
                <a:path w="4987440" h="2800746">
                  <a:moveTo>
                    <a:pt x="0" y="0"/>
                  </a:moveTo>
                  <a:lnTo>
                    <a:pt x="4987440" y="0"/>
                  </a:lnTo>
                  <a:lnTo>
                    <a:pt x="4987440" y="2800746"/>
                  </a:lnTo>
                  <a:lnTo>
                    <a:pt x="0" y="2800746"/>
                  </a:lnTo>
                  <a:close/>
                </a:path>
              </a:pathLst>
            </a:custGeom>
            <a:solidFill>
              <a:srgbClr val="6065FF"/>
            </a:solidFill>
          </p:spPr>
          <p:txBody>
            <a:bodyPr/>
            <a:lstStyle/>
            <a:p>
              <a:endParaRPr lang="en-US"/>
            </a:p>
          </p:txBody>
        </p:sp>
        <p:sp>
          <p:nvSpPr>
            <p:cNvPr id="4" name="TextBox 4">
              <a:extLst>
                <a:ext uri="{FF2B5EF4-FFF2-40B4-BE49-F238E27FC236}">
                  <a16:creationId xmlns:a16="http://schemas.microsoft.com/office/drawing/2014/main" id="{FA6F73C6-E2BC-64E1-B15C-BEEDC4ECAD4C}"/>
                </a:ext>
              </a:extLst>
            </p:cNvPr>
            <p:cNvSpPr txBox="1"/>
            <p:nvPr/>
          </p:nvSpPr>
          <p:spPr>
            <a:xfrm>
              <a:off x="0" y="-38100"/>
              <a:ext cx="4987440" cy="283884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70D79A5E-037A-7B9C-92C2-D6D0A2F31CB7}"/>
              </a:ext>
            </a:extLst>
          </p:cNvPr>
          <p:cNvGrpSpPr/>
          <p:nvPr/>
        </p:nvGrpSpPr>
        <p:grpSpPr>
          <a:xfrm>
            <a:off x="-324344" y="-252833"/>
            <a:ext cx="18612344" cy="11152588"/>
            <a:chOff x="0" y="-38100"/>
            <a:chExt cx="4902016" cy="2937307"/>
          </a:xfrm>
        </p:grpSpPr>
        <p:sp>
          <p:nvSpPr>
            <p:cNvPr id="6" name="Freeform 6">
              <a:extLst>
                <a:ext uri="{FF2B5EF4-FFF2-40B4-BE49-F238E27FC236}">
                  <a16:creationId xmlns:a16="http://schemas.microsoft.com/office/drawing/2014/main" id="{0BBF8424-C45A-AD7E-5BBC-7728AF5A228E}"/>
                </a:ext>
              </a:extLst>
            </p:cNvPr>
            <p:cNvSpPr/>
            <p:nvPr/>
          </p:nvSpPr>
          <p:spPr>
            <a:xfrm>
              <a:off x="0" y="0"/>
              <a:ext cx="4902016" cy="2899207"/>
            </a:xfrm>
            <a:custGeom>
              <a:avLst/>
              <a:gdLst/>
              <a:ahLst/>
              <a:cxnLst/>
              <a:rect l="l" t="t" r="r" b="b"/>
              <a:pathLst>
                <a:path w="4902016" h="2899207">
                  <a:moveTo>
                    <a:pt x="0" y="0"/>
                  </a:moveTo>
                  <a:lnTo>
                    <a:pt x="4902016" y="0"/>
                  </a:lnTo>
                  <a:lnTo>
                    <a:pt x="4902016" y="2899207"/>
                  </a:lnTo>
                  <a:lnTo>
                    <a:pt x="0" y="2899207"/>
                  </a:lnTo>
                  <a:close/>
                </a:path>
              </a:pathLst>
            </a:custGeom>
            <a:gradFill rotWithShape="1">
              <a:gsLst>
                <a:gs pos="0">
                  <a:srgbClr val="595EFA">
                    <a:alpha val="0"/>
                  </a:srgbClr>
                </a:gs>
                <a:gs pos="100000">
                  <a:srgbClr val="595EFA">
                    <a:alpha val="100000"/>
                  </a:srgbClr>
                </a:gs>
              </a:gsLst>
              <a:path path="circle">
                <a:fillToRect l="50000" t="50000" r="50000" b="50000"/>
              </a:path>
            </a:gradFill>
          </p:spPr>
          <p:txBody>
            <a:bodyPr/>
            <a:lstStyle/>
            <a:p>
              <a:endParaRPr lang="en-US"/>
            </a:p>
          </p:txBody>
        </p:sp>
        <p:sp>
          <p:nvSpPr>
            <p:cNvPr id="7" name="TextBox 7">
              <a:extLst>
                <a:ext uri="{FF2B5EF4-FFF2-40B4-BE49-F238E27FC236}">
                  <a16:creationId xmlns:a16="http://schemas.microsoft.com/office/drawing/2014/main" id="{9C292B13-7EF8-ED10-5BDE-C1CEACDC972B}"/>
                </a:ext>
              </a:extLst>
            </p:cNvPr>
            <p:cNvSpPr txBox="1"/>
            <p:nvPr/>
          </p:nvSpPr>
          <p:spPr>
            <a:xfrm>
              <a:off x="0" y="-38100"/>
              <a:ext cx="4902016" cy="293730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C29721E-4E37-92DD-29A4-2C7697F90936}"/>
              </a:ext>
            </a:extLst>
          </p:cNvPr>
          <p:cNvGrpSpPr/>
          <p:nvPr/>
        </p:nvGrpSpPr>
        <p:grpSpPr>
          <a:xfrm>
            <a:off x="-1436675" y="699826"/>
            <a:ext cx="21161349" cy="10746899"/>
            <a:chOff x="0" y="0"/>
            <a:chExt cx="28215132" cy="14329198"/>
          </a:xfrm>
        </p:grpSpPr>
        <p:sp>
          <p:nvSpPr>
            <p:cNvPr id="9" name="Freeform 9">
              <a:extLst>
                <a:ext uri="{FF2B5EF4-FFF2-40B4-BE49-F238E27FC236}">
                  <a16:creationId xmlns:a16="http://schemas.microsoft.com/office/drawing/2014/main" id="{C95A6EEB-6839-7B0C-D88E-4D94BC9C5809}"/>
                </a:ext>
              </a:extLst>
            </p:cNvPr>
            <p:cNvSpPr/>
            <p:nvPr/>
          </p:nvSpPr>
          <p:spPr>
            <a:xfrm>
              <a:off x="0"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85F4DC0D-91F3-87D4-4CD7-A44C2F73C345}"/>
                </a:ext>
              </a:extLst>
            </p:cNvPr>
            <p:cNvSpPr/>
            <p:nvPr/>
          </p:nvSpPr>
          <p:spPr>
            <a:xfrm>
              <a:off x="13885934"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3" name="Freeform 113">
            <a:extLst>
              <a:ext uri="{FF2B5EF4-FFF2-40B4-BE49-F238E27FC236}">
                <a16:creationId xmlns:a16="http://schemas.microsoft.com/office/drawing/2014/main" id="{6A0FE9F4-244A-3661-C405-437D651EE63A}"/>
              </a:ext>
            </a:extLst>
          </p:cNvPr>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5"/>
            <a:stretch>
              <a:fillRect r="-8"/>
            </a:stretch>
          </a:blipFill>
        </p:spPr>
        <p:txBody>
          <a:bodyPr/>
          <a:lstStyle/>
          <a:p>
            <a:endParaRPr lang="en-US"/>
          </a:p>
        </p:txBody>
      </p:sp>
      <p:sp>
        <p:nvSpPr>
          <p:cNvPr id="11" name="AutoShape 11">
            <a:extLst>
              <a:ext uri="{FF2B5EF4-FFF2-40B4-BE49-F238E27FC236}">
                <a16:creationId xmlns:a16="http://schemas.microsoft.com/office/drawing/2014/main" id="{21F14C2C-47C2-091D-423F-CA4B31612872}"/>
              </a:ext>
            </a:extLst>
          </p:cNvPr>
          <p:cNvSpPr/>
          <p:nvPr/>
        </p:nvSpPr>
        <p:spPr>
          <a:xfrm>
            <a:off x="-118309" y="1257300"/>
            <a:ext cx="18396537" cy="0"/>
          </a:xfrm>
          <a:prstGeom prst="line">
            <a:avLst/>
          </a:prstGeom>
          <a:ln w="38100" cap="flat">
            <a:solidFill>
              <a:srgbClr val="FDFAD9"/>
            </a:solidFill>
            <a:prstDash val="solid"/>
            <a:headEnd type="none" w="sm" len="sm"/>
            <a:tailEnd type="none" w="sm" len="sm"/>
          </a:ln>
        </p:spPr>
        <p:txBody>
          <a:bodyPr/>
          <a:lstStyle/>
          <a:p>
            <a:endParaRPr lang="en-US"/>
          </a:p>
        </p:txBody>
      </p:sp>
      <p:sp>
        <p:nvSpPr>
          <p:cNvPr id="12" name="TextBox 92">
            <a:extLst>
              <a:ext uri="{FF2B5EF4-FFF2-40B4-BE49-F238E27FC236}">
                <a16:creationId xmlns:a16="http://schemas.microsoft.com/office/drawing/2014/main" id="{C2C80632-D126-9517-0A37-7B7A09652284}"/>
              </a:ext>
            </a:extLst>
          </p:cNvPr>
          <p:cNvSpPr txBox="1"/>
          <p:nvPr/>
        </p:nvSpPr>
        <p:spPr>
          <a:xfrm>
            <a:off x="-45548" y="3025090"/>
            <a:ext cx="1992961" cy="1066800"/>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Ashley Menezes</a:t>
            </a:r>
          </a:p>
          <a:p>
            <a:pPr algn="ctr">
              <a:lnSpc>
                <a:spcPts val="2100"/>
              </a:lnSpc>
            </a:pPr>
            <a:r>
              <a:rPr lang="en-US" sz="1500">
                <a:solidFill>
                  <a:srgbClr val="FFFFFF"/>
                </a:solidFill>
                <a:latin typeface="Helvetica Now Display"/>
                <a:ea typeface="Helvetica Now Display"/>
                <a:cs typeface="Helvetica Now Display"/>
                <a:sym typeface="Helvetica Now Display"/>
              </a:rPr>
              <a:t>Chairperson, IVCA &amp; Partner &amp; COO, ChrysCapital</a:t>
            </a:r>
          </a:p>
        </p:txBody>
      </p:sp>
      <p:sp>
        <p:nvSpPr>
          <p:cNvPr id="13" name="TextBox 93">
            <a:extLst>
              <a:ext uri="{FF2B5EF4-FFF2-40B4-BE49-F238E27FC236}">
                <a16:creationId xmlns:a16="http://schemas.microsoft.com/office/drawing/2014/main" id="{BDF36AA0-8DFD-D2DF-0C69-7BCDE0F4FDA2}"/>
              </a:ext>
            </a:extLst>
          </p:cNvPr>
          <p:cNvSpPr txBox="1"/>
          <p:nvPr/>
        </p:nvSpPr>
        <p:spPr>
          <a:xfrm>
            <a:off x="2226210" y="3102340"/>
            <a:ext cx="2148058" cy="1066800"/>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Srini </a:t>
            </a:r>
            <a:r>
              <a:rPr lang="en-US" sz="1500" b="1" dirty="0" err="1">
                <a:solidFill>
                  <a:srgbClr val="FFFFFF"/>
                </a:solidFill>
                <a:latin typeface="Helvetica Now Display Bold"/>
                <a:ea typeface="Helvetica Now Display Bold"/>
                <a:cs typeface="Helvetica Now Display Bold"/>
                <a:sym typeface="Helvetica Now Display Bold"/>
              </a:rPr>
              <a:t>Sriniwasan</a:t>
            </a:r>
            <a:endParaRPr lang="en-US" sz="1500" b="1" dirty="0">
              <a:solidFill>
                <a:srgbClr val="FFFFFF"/>
              </a:solidFill>
              <a:latin typeface="Helvetica Now Display Bold"/>
              <a:ea typeface="Helvetica Now Display Bold"/>
              <a:cs typeface="Helvetica Now Display Bold"/>
              <a:sym typeface="Helvetica Now Display Bold"/>
            </a:endParaRPr>
          </a:p>
          <a:p>
            <a:pPr algn="ctr">
              <a:lnSpc>
                <a:spcPts val="2100"/>
              </a:lnSpc>
            </a:pPr>
            <a:r>
              <a:rPr lang="en-US" sz="1500" dirty="0">
                <a:solidFill>
                  <a:srgbClr val="FFFFFF"/>
                </a:solidFill>
                <a:latin typeface="Helvetica Now Display"/>
                <a:ea typeface="Helvetica Now Display"/>
                <a:cs typeface="Helvetica Now Display"/>
                <a:sym typeface="Helvetica Now Display"/>
              </a:rPr>
              <a:t>Vice-Chairperson, IVCA &amp; Managing Director, Kotak Alternate Asset</a:t>
            </a:r>
          </a:p>
        </p:txBody>
      </p:sp>
      <p:sp>
        <p:nvSpPr>
          <p:cNvPr id="14" name="TextBox 94">
            <a:extLst>
              <a:ext uri="{FF2B5EF4-FFF2-40B4-BE49-F238E27FC236}">
                <a16:creationId xmlns:a16="http://schemas.microsoft.com/office/drawing/2014/main" id="{CB31BE1A-96FF-42B1-A9E4-EAA5B4F75134}"/>
              </a:ext>
            </a:extLst>
          </p:cNvPr>
          <p:cNvSpPr txBox="1"/>
          <p:nvPr/>
        </p:nvSpPr>
        <p:spPr>
          <a:xfrm>
            <a:off x="4491091" y="3213631"/>
            <a:ext cx="2457781" cy="800100"/>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Amit Jain</a:t>
            </a:r>
          </a:p>
          <a:p>
            <a:pPr algn="ctr">
              <a:lnSpc>
                <a:spcPts val="2100"/>
              </a:lnSpc>
            </a:pPr>
            <a:r>
              <a:rPr lang="en-US" sz="1500">
                <a:solidFill>
                  <a:srgbClr val="FFFFFF"/>
                </a:solidFill>
                <a:latin typeface="Helvetica Now Display"/>
                <a:ea typeface="Helvetica Now Display"/>
                <a:cs typeface="Helvetica Now Display"/>
                <a:sym typeface="Helvetica Now Display"/>
              </a:rPr>
              <a:t>Managing Director, India Head, Carlyle India Advisors</a:t>
            </a:r>
          </a:p>
        </p:txBody>
      </p:sp>
      <p:sp>
        <p:nvSpPr>
          <p:cNvPr id="15" name="TextBox 95">
            <a:extLst>
              <a:ext uri="{FF2B5EF4-FFF2-40B4-BE49-F238E27FC236}">
                <a16:creationId xmlns:a16="http://schemas.microsoft.com/office/drawing/2014/main" id="{7525904E-499C-16D4-74D5-14C2BC14BB88}"/>
              </a:ext>
            </a:extLst>
          </p:cNvPr>
          <p:cNvSpPr txBox="1"/>
          <p:nvPr/>
        </p:nvSpPr>
        <p:spPr>
          <a:xfrm>
            <a:off x="6665966" y="3202767"/>
            <a:ext cx="2457781" cy="800100"/>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Ashish Kotecha</a:t>
            </a:r>
          </a:p>
          <a:p>
            <a:pPr algn="ctr">
              <a:lnSpc>
                <a:spcPts val="2100"/>
              </a:lnSpc>
            </a:pPr>
            <a:r>
              <a:rPr lang="en-US" sz="1500">
                <a:solidFill>
                  <a:srgbClr val="FFFFFF"/>
                </a:solidFill>
                <a:latin typeface="Helvetica Now Display"/>
                <a:ea typeface="Helvetica Now Display"/>
                <a:cs typeface="Helvetica Now Display"/>
                <a:sym typeface="Helvetica Now Display"/>
              </a:rPr>
              <a:t>Partner, </a:t>
            </a:r>
          </a:p>
          <a:p>
            <a:pPr algn="ctr">
              <a:lnSpc>
                <a:spcPts val="2100"/>
              </a:lnSpc>
            </a:pPr>
            <a:r>
              <a:rPr lang="en-US" sz="1500">
                <a:solidFill>
                  <a:srgbClr val="FFFFFF"/>
                </a:solidFill>
                <a:latin typeface="Helvetica Now Display"/>
                <a:ea typeface="Helvetica Now Display"/>
                <a:cs typeface="Helvetica Now Display"/>
                <a:sym typeface="Helvetica Now Display"/>
              </a:rPr>
              <a:t>Bain Capital</a:t>
            </a:r>
          </a:p>
        </p:txBody>
      </p:sp>
      <p:sp>
        <p:nvSpPr>
          <p:cNvPr id="16" name="TextBox 96">
            <a:extLst>
              <a:ext uri="{FF2B5EF4-FFF2-40B4-BE49-F238E27FC236}">
                <a16:creationId xmlns:a16="http://schemas.microsoft.com/office/drawing/2014/main" id="{32C086F6-EEE6-68D7-5F8B-6636AB33E6A7}"/>
              </a:ext>
            </a:extLst>
          </p:cNvPr>
          <p:cNvSpPr txBox="1"/>
          <p:nvPr/>
        </p:nvSpPr>
        <p:spPr>
          <a:xfrm>
            <a:off x="8557180" y="3199771"/>
            <a:ext cx="2656418" cy="800100"/>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Karan Bhagat</a:t>
            </a:r>
          </a:p>
          <a:p>
            <a:pPr algn="ctr">
              <a:lnSpc>
                <a:spcPts val="2100"/>
              </a:lnSpc>
            </a:pPr>
            <a:r>
              <a:rPr lang="en-US" sz="1500">
                <a:solidFill>
                  <a:srgbClr val="FFFFFF"/>
                </a:solidFill>
                <a:latin typeface="Helvetica Now Display"/>
                <a:ea typeface="Helvetica Now Display"/>
                <a:cs typeface="Helvetica Now Display"/>
                <a:sym typeface="Helvetica Now Display"/>
              </a:rPr>
              <a:t>Founder, MD &amp; CEO, </a:t>
            </a:r>
          </a:p>
          <a:p>
            <a:pPr algn="ctr">
              <a:lnSpc>
                <a:spcPts val="2100"/>
              </a:lnSpc>
            </a:pPr>
            <a:r>
              <a:rPr lang="en-US" sz="1500">
                <a:solidFill>
                  <a:srgbClr val="FFFFFF"/>
                </a:solidFill>
                <a:latin typeface="Helvetica Now Display"/>
                <a:ea typeface="Helvetica Now Display"/>
                <a:cs typeface="Helvetica Now Display"/>
                <a:sym typeface="Helvetica Now Display"/>
              </a:rPr>
              <a:t>360 ONE</a:t>
            </a:r>
          </a:p>
        </p:txBody>
      </p:sp>
      <p:sp>
        <p:nvSpPr>
          <p:cNvPr id="17" name="TextBox 97">
            <a:extLst>
              <a:ext uri="{FF2B5EF4-FFF2-40B4-BE49-F238E27FC236}">
                <a16:creationId xmlns:a16="http://schemas.microsoft.com/office/drawing/2014/main" id="{30E5D9F8-1782-2C41-37B9-951873795106}"/>
              </a:ext>
            </a:extLst>
          </p:cNvPr>
          <p:cNvSpPr txBox="1"/>
          <p:nvPr/>
        </p:nvSpPr>
        <p:spPr>
          <a:xfrm>
            <a:off x="11012175" y="3158228"/>
            <a:ext cx="2656418" cy="800100"/>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Kanchan Jain</a:t>
            </a:r>
          </a:p>
          <a:p>
            <a:pPr algn="ctr">
              <a:lnSpc>
                <a:spcPts val="2100"/>
              </a:lnSpc>
            </a:pPr>
            <a:r>
              <a:rPr lang="en-US" sz="1500">
                <a:solidFill>
                  <a:srgbClr val="FFFFFF"/>
                </a:solidFill>
                <a:latin typeface="Helvetica Now Display"/>
                <a:ea typeface="Helvetica Now Display"/>
                <a:cs typeface="Helvetica Now Display"/>
                <a:sym typeface="Helvetica Now Display"/>
              </a:rPr>
              <a:t>Head of BPEA Credit Group,</a:t>
            </a:r>
          </a:p>
          <a:p>
            <a:pPr algn="ctr">
              <a:lnSpc>
                <a:spcPts val="2100"/>
              </a:lnSpc>
            </a:pPr>
            <a:r>
              <a:rPr lang="en-US" sz="1500">
                <a:solidFill>
                  <a:srgbClr val="FFFFFF"/>
                </a:solidFill>
                <a:latin typeface="Helvetica Now Display"/>
                <a:ea typeface="Helvetica Now Display"/>
                <a:cs typeface="Helvetica Now Display"/>
                <a:sym typeface="Helvetica Now Display"/>
              </a:rPr>
              <a:t>BPEA Credit</a:t>
            </a:r>
          </a:p>
        </p:txBody>
      </p:sp>
      <p:sp>
        <p:nvSpPr>
          <p:cNvPr id="18" name="Freeform 153" descr="A person in a suit and tie  Description automatically generated">
            <a:extLst>
              <a:ext uri="{FF2B5EF4-FFF2-40B4-BE49-F238E27FC236}">
                <a16:creationId xmlns:a16="http://schemas.microsoft.com/office/drawing/2014/main" id="{D44EEB2E-CF91-6E9C-9A86-41FBF163991D}"/>
              </a:ext>
            </a:extLst>
          </p:cNvPr>
          <p:cNvSpPr/>
          <p:nvPr/>
        </p:nvSpPr>
        <p:spPr>
          <a:xfrm>
            <a:off x="2534378" y="1476086"/>
            <a:ext cx="1376623" cy="1387488"/>
          </a:xfrm>
          <a:custGeom>
            <a:avLst/>
            <a:gdLst/>
            <a:ahLst/>
            <a:cxnLst/>
            <a:rect l="l" t="t" r="r" b="b"/>
            <a:pathLst>
              <a:path w="1376623" h="1387488">
                <a:moveTo>
                  <a:pt x="0" y="0"/>
                </a:moveTo>
                <a:lnTo>
                  <a:pt x="1376624" y="0"/>
                </a:lnTo>
                <a:lnTo>
                  <a:pt x="1376624" y="1387488"/>
                </a:lnTo>
                <a:lnTo>
                  <a:pt x="0" y="1387488"/>
                </a:lnTo>
                <a:lnTo>
                  <a:pt x="0" y="0"/>
                </a:lnTo>
                <a:close/>
              </a:path>
            </a:pathLst>
          </a:custGeom>
          <a:blipFill>
            <a:blip r:embed="rId6"/>
            <a:stretch>
              <a:fillRect l="-27669" t="-17118" r="-13229" b="-92575"/>
            </a:stretch>
          </a:blipFill>
        </p:spPr>
        <p:txBody>
          <a:bodyPr/>
          <a:lstStyle/>
          <a:p>
            <a:endParaRPr lang="en-US"/>
          </a:p>
        </p:txBody>
      </p:sp>
      <p:sp>
        <p:nvSpPr>
          <p:cNvPr id="19" name="Freeform 154">
            <a:extLst>
              <a:ext uri="{FF2B5EF4-FFF2-40B4-BE49-F238E27FC236}">
                <a16:creationId xmlns:a16="http://schemas.microsoft.com/office/drawing/2014/main" id="{FF1854B6-AF8B-85A6-54A2-EA56AFEDF109}"/>
              </a:ext>
            </a:extLst>
          </p:cNvPr>
          <p:cNvSpPr/>
          <p:nvPr/>
        </p:nvSpPr>
        <p:spPr>
          <a:xfrm>
            <a:off x="7179588" y="1587377"/>
            <a:ext cx="1376624" cy="1376624"/>
          </a:xfrm>
          <a:custGeom>
            <a:avLst/>
            <a:gdLst/>
            <a:ahLst/>
            <a:cxnLst/>
            <a:rect l="l" t="t" r="r" b="b"/>
            <a:pathLst>
              <a:path w="1376624" h="1376624">
                <a:moveTo>
                  <a:pt x="0" y="0"/>
                </a:moveTo>
                <a:lnTo>
                  <a:pt x="1376624" y="0"/>
                </a:lnTo>
                <a:lnTo>
                  <a:pt x="1376624" y="1376624"/>
                </a:lnTo>
                <a:lnTo>
                  <a:pt x="0" y="1376624"/>
                </a:lnTo>
                <a:lnTo>
                  <a:pt x="0" y="0"/>
                </a:lnTo>
                <a:close/>
              </a:path>
            </a:pathLst>
          </a:custGeom>
          <a:blipFill>
            <a:blip r:embed="rId7"/>
            <a:stretch>
              <a:fillRect l="-1322" t="-1362"/>
            </a:stretch>
          </a:blipFill>
        </p:spPr>
        <p:txBody>
          <a:bodyPr/>
          <a:lstStyle/>
          <a:p>
            <a:endParaRPr lang="en-US"/>
          </a:p>
        </p:txBody>
      </p:sp>
      <p:sp>
        <p:nvSpPr>
          <p:cNvPr id="20" name="Freeform 155">
            <a:extLst>
              <a:ext uri="{FF2B5EF4-FFF2-40B4-BE49-F238E27FC236}">
                <a16:creationId xmlns:a16="http://schemas.microsoft.com/office/drawing/2014/main" id="{2E16B171-BE91-6581-F692-6132BC2EA857}"/>
              </a:ext>
            </a:extLst>
          </p:cNvPr>
          <p:cNvSpPr/>
          <p:nvPr/>
        </p:nvSpPr>
        <p:spPr>
          <a:xfrm>
            <a:off x="9197077" y="1584381"/>
            <a:ext cx="1376623" cy="1376623"/>
          </a:xfrm>
          <a:custGeom>
            <a:avLst/>
            <a:gdLst/>
            <a:ahLst/>
            <a:cxnLst/>
            <a:rect l="l" t="t" r="r" b="b"/>
            <a:pathLst>
              <a:path w="1376623" h="1376623">
                <a:moveTo>
                  <a:pt x="0" y="0"/>
                </a:moveTo>
                <a:lnTo>
                  <a:pt x="1376624" y="0"/>
                </a:lnTo>
                <a:lnTo>
                  <a:pt x="1376624" y="1376624"/>
                </a:lnTo>
                <a:lnTo>
                  <a:pt x="0" y="1376624"/>
                </a:lnTo>
                <a:lnTo>
                  <a:pt x="0" y="0"/>
                </a:lnTo>
                <a:close/>
              </a:path>
            </a:pathLst>
          </a:custGeom>
          <a:blipFill>
            <a:blip r:embed="rId8"/>
            <a:stretch>
              <a:fillRect l="-15570" t="-8026" r="-13249" b="-82626"/>
            </a:stretch>
          </a:blipFill>
        </p:spPr>
        <p:txBody>
          <a:bodyPr/>
          <a:lstStyle/>
          <a:p>
            <a:endParaRPr lang="en-US"/>
          </a:p>
        </p:txBody>
      </p:sp>
      <p:sp>
        <p:nvSpPr>
          <p:cNvPr id="21" name="Freeform 156">
            <a:extLst>
              <a:ext uri="{FF2B5EF4-FFF2-40B4-BE49-F238E27FC236}">
                <a16:creationId xmlns:a16="http://schemas.microsoft.com/office/drawing/2014/main" id="{E26FE657-E006-B2B6-F024-DC9AC8FA58A3}"/>
              </a:ext>
            </a:extLst>
          </p:cNvPr>
          <p:cNvSpPr/>
          <p:nvPr/>
        </p:nvSpPr>
        <p:spPr>
          <a:xfrm>
            <a:off x="11583157" y="1558726"/>
            <a:ext cx="1376624" cy="1360735"/>
          </a:xfrm>
          <a:custGeom>
            <a:avLst/>
            <a:gdLst/>
            <a:ahLst/>
            <a:cxnLst/>
            <a:rect l="l" t="t" r="r" b="b"/>
            <a:pathLst>
              <a:path w="1376624" h="1360735">
                <a:moveTo>
                  <a:pt x="0" y="0"/>
                </a:moveTo>
                <a:lnTo>
                  <a:pt x="1376624" y="0"/>
                </a:lnTo>
                <a:lnTo>
                  <a:pt x="1376624" y="1360736"/>
                </a:lnTo>
                <a:lnTo>
                  <a:pt x="0" y="1360736"/>
                </a:lnTo>
                <a:lnTo>
                  <a:pt x="0" y="0"/>
                </a:lnTo>
                <a:close/>
              </a:path>
            </a:pathLst>
          </a:custGeom>
          <a:blipFill>
            <a:blip r:embed="rId9"/>
            <a:stretch>
              <a:fillRect t="-3576" b="-31313"/>
            </a:stretch>
          </a:blipFill>
        </p:spPr>
        <p:txBody>
          <a:bodyPr/>
          <a:lstStyle/>
          <a:p>
            <a:endParaRPr lang="en-US"/>
          </a:p>
        </p:txBody>
      </p:sp>
      <p:sp>
        <p:nvSpPr>
          <p:cNvPr id="22" name="Freeform 160" descr="Amit Jain, Carlyle India Advisors Private Limited.jpg">
            <a:extLst>
              <a:ext uri="{FF2B5EF4-FFF2-40B4-BE49-F238E27FC236}">
                <a16:creationId xmlns:a16="http://schemas.microsoft.com/office/drawing/2014/main" id="{B4F16FE2-A42A-4498-6C51-139FF20DD5D2}"/>
              </a:ext>
            </a:extLst>
          </p:cNvPr>
          <p:cNvSpPr/>
          <p:nvPr/>
        </p:nvSpPr>
        <p:spPr>
          <a:xfrm>
            <a:off x="5031670" y="1587377"/>
            <a:ext cx="1376623" cy="1387488"/>
          </a:xfrm>
          <a:custGeom>
            <a:avLst/>
            <a:gdLst/>
            <a:ahLst/>
            <a:cxnLst/>
            <a:rect l="l" t="t" r="r" b="b"/>
            <a:pathLst>
              <a:path w="1376623" h="1387488">
                <a:moveTo>
                  <a:pt x="0" y="0"/>
                </a:moveTo>
                <a:lnTo>
                  <a:pt x="1376623" y="0"/>
                </a:lnTo>
                <a:lnTo>
                  <a:pt x="1376623" y="1387488"/>
                </a:lnTo>
                <a:lnTo>
                  <a:pt x="0" y="1387488"/>
                </a:lnTo>
                <a:lnTo>
                  <a:pt x="0" y="0"/>
                </a:lnTo>
                <a:close/>
              </a:path>
            </a:pathLst>
          </a:custGeom>
          <a:blipFill>
            <a:blip r:embed="rId10"/>
            <a:stretch>
              <a:fillRect l="-46124" r="-5059"/>
            </a:stretch>
          </a:blipFill>
        </p:spPr>
        <p:txBody>
          <a:bodyPr/>
          <a:lstStyle/>
          <a:p>
            <a:endParaRPr lang="en-US"/>
          </a:p>
        </p:txBody>
      </p:sp>
      <p:sp>
        <p:nvSpPr>
          <p:cNvPr id="23" name="Freeform 163">
            <a:extLst>
              <a:ext uri="{FF2B5EF4-FFF2-40B4-BE49-F238E27FC236}">
                <a16:creationId xmlns:a16="http://schemas.microsoft.com/office/drawing/2014/main" id="{73374E3D-078D-2D06-5E72-1CDE6EF1483B}"/>
              </a:ext>
            </a:extLst>
          </p:cNvPr>
          <p:cNvSpPr/>
          <p:nvPr/>
        </p:nvSpPr>
        <p:spPr>
          <a:xfrm>
            <a:off x="262621" y="1409700"/>
            <a:ext cx="1376623" cy="1376624"/>
          </a:xfrm>
          <a:custGeom>
            <a:avLst/>
            <a:gdLst/>
            <a:ahLst/>
            <a:cxnLst/>
            <a:rect l="l" t="t" r="r" b="b"/>
            <a:pathLst>
              <a:path w="1376623" h="1376624">
                <a:moveTo>
                  <a:pt x="0" y="0"/>
                </a:moveTo>
                <a:lnTo>
                  <a:pt x="1376624" y="0"/>
                </a:lnTo>
                <a:lnTo>
                  <a:pt x="1376624" y="1376624"/>
                </a:lnTo>
                <a:lnTo>
                  <a:pt x="0" y="1376624"/>
                </a:lnTo>
                <a:lnTo>
                  <a:pt x="0" y="0"/>
                </a:lnTo>
                <a:close/>
              </a:path>
            </a:pathLst>
          </a:custGeom>
          <a:blipFill>
            <a:blip r:embed="rId11"/>
            <a:stretch>
              <a:fillRect l="-8609" t="-6981" r="-232" b="-27957"/>
            </a:stretch>
          </a:blipFill>
        </p:spPr>
        <p:txBody>
          <a:bodyPr/>
          <a:lstStyle/>
          <a:p>
            <a:endParaRPr lang="en-US"/>
          </a:p>
        </p:txBody>
      </p:sp>
      <p:sp>
        <p:nvSpPr>
          <p:cNvPr id="24" name="AutoShape 54">
            <a:extLst>
              <a:ext uri="{FF2B5EF4-FFF2-40B4-BE49-F238E27FC236}">
                <a16:creationId xmlns:a16="http://schemas.microsoft.com/office/drawing/2014/main" id="{9A622490-89CD-AD69-4109-0D9652C6B87B}"/>
              </a:ext>
            </a:extLst>
          </p:cNvPr>
          <p:cNvSpPr/>
          <p:nvPr/>
        </p:nvSpPr>
        <p:spPr>
          <a:xfrm>
            <a:off x="-220493" y="4381500"/>
            <a:ext cx="18396537" cy="0"/>
          </a:xfrm>
          <a:prstGeom prst="line">
            <a:avLst/>
          </a:prstGeom>
          <a:ln w="38100" cap="flat">
            <a:solidFill>
              <a:srgbClr val="FDFAD9"/>
            </a:solidFill>
            <a:prstDash val="solid"/>
            <a:headEnd type="none" w="sm" len="sm"/>
            <a:tailEnd type="none" w="sm" len="sm"/>
          </a:ln>
        </p:spPr>
        <p:txBody>
          <a:bodyPr/>
          <a:lstStyle/>
          <a:p>
            <a:endParaRPr lang="en-US"/>
          </a:p>
        </p:txBody>
      </p:sp>
      <p:sp>
        <p:nvSpPr>
          <p:cNvPr id="25" name="TextBox 86">
            <a:extLst>
              <a:ext uri="{FF2B5EF4-FFF2-40B4-BE49-F238E27FC236}">
                <a16:creationId xmlns:a16="http://schemas.microsoft.com/office/drawing/2014/main" id="{C8E0ECF6-94BF-F816-5AA1-DF328C4FBACB}"/>
              </a:ext>
            </a:extLst>
          </p:cNvPr>
          <p:cNvSpPr txBox="1"/>
          <p:nvPr/>
        </p:nvSpPr>
        <p:spPr>
          <a:xfrm>
            <a:off x="8894224" y="6198043"/>
            <a:ext cx="2551366" cy="800100"/>
          </a:xfrm>
          <a:prstGeom prst="rect">
            <a:avLst/>
          </a:prstGeom>
        </p:spPr>
        <p:txBody>
          <a:bodyPr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Ashu Suyash</a:t>
            </a:r>
          </a:p>
          <a:p>
            <a:pPr algn="ctr">
              <a:lnSpc>
                <a:spcPts val="2100"/>
              </a:lnSpc>
            </a:pPr>
            <a:r>
              <a:rPr lang="en-US" sz="1500" dirty="0">
                <a:solidFill>
                  <a:srgbClr val="FFFFFF"/>
                </a:solidFill>
                <a:latin typeface="Helvetica Now Display"/>
                <a:ea typeface="Helvetica Now Display"/>
                <a:cs typeface="Helvetica Now Display"/>
                <a:sym typeface="Helvetica Now Display"/>
              </a:rPr>
              <a:t>Founder and CEO, </a:t>
            </a:r>
          </a:p>
          <a:p>
            <a:pPr algn="ctr">
              <a:lnSpc>
                <a:spcPts val="2100"/>
              </a:lnSpc>
            </a:pPr>
            <a:r>
              <a:rPr lang="en-US" sz="1500" dirty="0" err="1">
                <a:solidFill>
                  <a:srgbClr val="FFFFFF"/>
                </a:solidFill>
                <a:latin typeface="Helvetica Now Display"/>
                <a:ea typeface="Helvetica Now Display"/>
                <a:cs typeface="Helvetica Now Display"/>
                <a:sym typeface="Helvetica Now Display"/>
              </a:rPr>
              <a:t>Colossa</a:t>
            </a:r>
            <a:r>
              <a:rPr lang="en-US" sz="1500" dirty="0">
                <a:solidFill>
                  <a:srgbClr val="FFFFFF"/>
                </a:solidFill>
                <a:latin typeface="Helvetica Now Display"/>
                <a:ea typeface="Helvetica Now Display"/>
                <a:cs typeface="Helvetica Now Display"/>
                <a:sym typeface="Helvetica Now Display"/>
              </a:rPr>
              <a:t> Ventures</a:t>
            </a:r>
          </a:p>
        </p:txBody>
      </p:sp>
      <p:sp>
        <p:nvSpPr>
          <p:cNvPr id="26" name="TextBox 87">
            <a:extLst>
              <a:ext uri="{FF2B5EF4-FFF2-40B4-BE49-F238E27FC236}">
                <a16:creationId xmlns:a16="http://schemas.microsoft.com/office/drawing/2014/main" id="{187CD361-337A-E6F7-82FC-1E06BD3827A3}"/>
              </a:ext>
            </a:extLst>
          </p:cNvPr>
          <p:cNvSpPr txBox="1"/>
          <p:nvPr/>
        </p:nvSpPr>
        <p:spPr>
          <a:xfrm>
            <a:off x="2632140" y="6172148"/>
            <a:ext cx="1617704" cy="1067098"/>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Lavanya Ashok</a:t>
            </a:r>
          </a:p>
          <a:p>
            <a:pPr algn="ctr">
              <a:lnSpc>
                <a:spcPts val="2100"/>
              </a:lnSpc>
            </a:pPr>
            <a:r>
              <a:rPr lang="en-US" sz="1500" dirty="0">
                <a:solidFill>
                  <a:srgbClr val="FFFFFF"/>
                </a:solidFill>
                <a:latin typeface="Helvetica Now Display"/>
                <a:ea typeface="Helvetica Now Display"/>
                <a:cs typeface="Helvetica Now Display"/>
                <a:sym typeface="Helvetica Now Display"/>
              </a:rPr>
              <a:t>General Partner,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Growth Equity,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Trifecta Capital</a:t>
            </a:r>
          </a:p>
        </p:txBody>
      </p:sp>
      <p:sp>
        <p:nvSpPr>
          <p:cNvPr id="27" name="TextBox 88">
            <a:extLst>
              <a:ext uri="{FF2B5EF4-FFF2-40B4-BE49-F238E27FC236}">
                <a16:creationId xmlns:a16="http://schemas.microsoft.com/office/drawing/2014/main" id="{09CB8A83-09A5-EF93-8DB2-26382D921DE1}"/>
              </a:ext>
            </a:extLst>
          </p:cNvPr>
          <p:cNvSpPr txBox="1"/>
          <p:nvPr/>
        </p:nvSpPr>
        <p:spPr>
          <a:xfrm>
            <a:off x="4600685" y="6232881"/>
            <a:ext cx="2089422" cy="1066800"/>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Narendra </a:t>
            </a:r>
            <a:r>
              <a:rPr lang="en-US" sz="1500" b="1" dirty="0" err="1">
                <a:solidFill>
                  <a:srgbClr val="FFFFFF"/>
                </a:solidFill>
                <a:latin typeface="Helvetica Now Display Bold"/>
                <a:ea typeface="Helvetica Now Display Bold"/>
                <a:cs typeface="Helvetica Now Display Bold"/>
                <a:sym typeface="Helvetica Now Display Bold"/>
              </a:rPr>
              <a:t>Ostawal</a:t>
            </a:r>
            <a:endParaRPr lang="en-US" sz="1500" b="1" dirty="0">
              <a:solidFill>
                <a:srgbClr val="FFFFFF"/>
              </a:solidFill>
              <a:latin typeface="Helvetica Now Display Bold"/>
              <a:ea typeface="Helvetica Now Display Bold"/>
              <a:cs typeface="Helvetica Now Display Bold"/>
              <a:sym typeface="Helvetica Now Display Bold"/>
            </a:endParaRPr>
          </a:p>
          <a:p>
            <a:pPr algn="ctr">
              <a:lnSpc>
                <a:spcPts val="2100"/>
              </a:lnSpc>
            </a:pPr>
            <a:r>
              <a:rPr lang="en-US" sz="1500" dirty="0">
                <a:solidFill>
                  <a:srgbClr val="FFFFFF"/>
                </a:solidFill>
                <a:latin typeface="Helvetica Now Display"/>
                <a:ea typeface="Helvetica Now Display"/>
                <a:cs typeface="Helvetica Now Display"/>
                <a:sym typeface="Helvetica Now Display"/>
              </a:rPr>
              <a:t>Managing Director, Head of India Private Equity, Warburg Pincus</a:t>
            </a:r>
          </a:p>
        </p:txBody>
      </p:sp>
      <p:sp>
        <p:nvSpPr>
          <p:cNvPr id="28" name="TextBox 89">
            <a:extLst>
              <a:ext uri="{FF2B5EF4-FFF2-40B4-BE49-F238E27FC236}">
                <a16:creationId xmlns:a16="http://schemas.microsoft.com/office/drawing/2014/main" id="{15FA8D5A-31D3-04EA-B90D-D3917C9C8AD3}"/>
              </a:ext>
            </a:extLst>
          </p:cNvPr>
          <p:cNvSpPr txBox="1"/>
          <p:nvPr/>
        </p:nvSpPr>
        <p:spPr>
          <a:xfrm>
            <a:off x="6713898" y="6279054"/>
            <a:ext cx="2437896" cy="800100"/>
          </a:xfrm>
          <a:prstGeom prst="rect">
            <a:avLst/>
          </a:prstGeom>
        </p:spPr>
        <p:txBody>
          <a:bodyPr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Padmaja Ruparel</a:t>
            </a:r>
          </a:p>
          <a:p>
            <a:pPr algn="ctr">
              <a:lnSpc>
                <a:spcPts val="2100"/>
              </a:lnSpc>
            </a:pPr>
            <a:r>
              <a:rPr lang="en-US" sz="1500" dirty="0">
                <a:solidFill>
                  <a:srgbClr val="FFFFFF"/>
                </a:solidFill>
                <a:latin typeface="Helvetica Now Display"/>
                <a:ea typeface="Helvetica Now Display"/>
                <a:cs typeface="Helvetica Now Display"/>
                <a:sym typeface="Helvetica Now Display"/>
              </a:rPr>
              <a:t>Co Founder,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Indian Angel Network (IAN)</a:t>
            </a:r>
          </a:p>
        </p:txBody>
      </p:sp>
      <p:sp>
        <p:nvSpPr>
          <p:cNvPr id="29" name="TextBox 90">
            <a:extLst>
              <a:ext uri="{FF2B5EF4-FFF2-40B4-BE49-F238E27FC236}">
                <a16:creationId xmlns:a16="http://schemas.microsoft.com/office/drawing/2014/main" id="{A45E64B0-2E93-2537-7CE5-937F8BD6BF02}"/>
              </a:ext>
            </a:extLst>
          </p:cNvPr>
          <p:cNvSpPr txBox="1"/>
          <p:nvPr/>
        </p:nvSpPr>
        <p:spPr>
          <a:xfrm>
            <a:off x="10965375" y="6212615"/>
            <a:ext cx="2503579" cy="1066800"/>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Gopal Jain</a:t>
            </a:r>
            <a:r>
              <a:rPr lang="en-US" sz="1500" dirty="0">
                <a:solidFill>
                  <a:srgbClr val="FFFFFF"/>
                </a:solidFill>
                <a:latin typeface="Helvetica Now Display"/>
                <a:ea typeface="Helvetica Now Display"/>
                <a:cs typeface="Helvetica Now Display"/>
                <a:sym typeface="Helvetica Now Display"/>
              </a:rPr>
              <a:t>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Managing Partner &amp;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CO-Founder,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Gaja Capital</a:t>
            </a:r>
          </a:p>
        </p:txBody>
      </p:sp>
      <p:sp>
        <p:nvSpPr>
          <p:cNvPr id="30" name="Freeform 157" descr="Saurabh Singh">
            <a:extLst>
              <a:ext uri="{FF2B5EF4-FFF2-40B4-BE49-F238E27FC236}">
                <a16:creationId xmlns:a16="http://schemas.microsoft.com/office/drawing/2014/main" id="{AB10DF67-D339-1673-7564-6A4DCC77EA7A}"/>
              </a:ext>
            </a:extLst>
          </p:cNvPr>
          <p:cNvSpPr/>
          <p:nvPr/>
        </p:nvSpPr>
        <p:spPr>
          <a:xfrm>
            <a:off x="2803300" y="4612596"/>
            <a:ext cx="1386329" cy="1391215"/>
          </a:xfrm>
          <a:custGeom>
            <a:avLst/>
            <a:gdLst/>
            <a:ahLst/>
            <a:cxnLst/>
            <a:rect l="l" t="t" r="r" b="b"/>
            <a:pathLst>
              <a:path w="1386329" h="1391215">
                <a:moveTo>
                  <a:pt x="0" y="0"/>
                </a:moveTo>
                <a:lnTo>
                  <a:pt x="1386329" y="0"/>
                </a:lnTo>
                <a:lnTo>
                  <a:pt x="1386329" y="1391216"/>
                </a:lnTo>
                <a:lnTo>
                  <a:pt x="0" y="1391216"/>
                </a:lnTo>
                <a:lnTo>
                  <a:pt x="0" y="0"/>
                </a:lnTo>
                <a:close/>
              </a:path>
            </a:pathLst>
          </a:custGeom>
          <a:blipFill>
            <a:blip r:embed="rId12"/>
            <a:stretch>
              <a:fillRect l="-16950" r="-8352" b="-53554"/>
            </a:stretch>
          </a:blipFill>
        </p:spPr>
        <p:txBody>
          <a:bodyPr/>
          <a:lstStyle/>
          <a:p>
            <a:endParaRPr lang="en-US"/>
          </a:p>
        </p:txBody>
      </p:sp>
      <p:sp>
        <p:nvSpPr>
          <p:cNvPr id="31" name="Freeform 158">
            <a:extLst>
              <a:ext uri="{FF2B5EF4-FFF2-40B4-BE49-F238E27FC236}">
                <a16:creationId xmlns:a16="http://schemas.microsoft.com/office/drawing/2014/main" id="{9D9AFF12-5F79-CA2B-A38D-555B2C24EE5B}"/>
              </a:ext>
            </a:extLst>
          </p:cNvPr>
          <p:cNvSpPr/>
          <p:nvPr/>
        </p:nvSpPr>
        <p:spPr>
          <a:xfrm>
            <a:off x="4880687" y="4610100"/>
            <a:ext cx="1376623" cy="1374893"/>
          </a:xfrm>
          <a:custGeom>
            <a:avLst/>
            <a:gdLst/>
            <a:ahLst/>
            <a:cxnLst/>
            <a:rect l="l" t="t" r="r" b="b"/>
            <a:pathLst>
              <a:path w="1376623" h="1374893">
                <a:moveTo>
                  <a:pt x="0" y="0"/>
                </a:moveTo>
                <a:lnTo>
                  <a:pt x="1376624" y="0"/>
                </a:lnTo>
                <a:lnTo>
                  <a:pt x="1376624" y="1374893"/>
                </a:lnTo>
                <a:lnTo>
                  <a:pt x="0" y="1374893"/>
                </a:lnTo>
                <a:lnTo>
                  <a:pt x="0" y="0"/>
                </a:lnTo>
                <a:close/>
              </a:path>
            </a:pathLst>
          </a:custGeom>
          <a:blipFill>
            <a:blip r:embed="rId13"/>
            <a:stretch>
              <a:fillRect l="-13467" t="-15680" r="-9918" b="-69631"/>
            </a:stretch>
          </a:blipFill>
        </p:spPr>
        <p:txBody>
          <a:bodyPr/>
          <a:lstStyle/>
          <a:p>
            <a:endParaRPr lang="en-US"/>
          </a:p>
        </p:txBody>
      </p:sp>
      <p:sp>
        <p:nvSpPr>
          <p:cNvPr id="32" name="Freeform 159">
            <a:extLst>
              <a:ext uri="{FF2B5EF4-FFF2-40B4-BE49-F238E27FC236}">
                <a16:creationId xmlns:a16="http://schemas.microsoft.com/office/drawing/2014/main" id="{E38C0CC0-1481-ACBD-3211-A700B2958090}"/>
              </a:ext>
            </a:extLst>
          </p:cNvPr>
          <p:cNvSpPr/>
          <p:nvPr/>
        </p:nvSpPr>
        <p:spPr>
          <a:xfrm>
            <a:off x="7237357" y="4646002"/>
            <a:ext cx="1383801" cy="1354919"/>
          </a:xfrm>
          <a:custGeom>
            <a:avLst/>
            <a:gdLst/>
            <a:ahLst/>
            <a:cxnLst/>
            <a:rect l="l" t="t" r="r" b="b"/>
            <a:pathLst>
              <a:path w="1383801" h="1354919">
                <a:moveTo>
                  <a:pt x="0" y="0"/>
                </a:moveTo>
                <a:lnTo>
                  <a:pt x="1383800" y="0"/>
                </a:lnTo>
                <a:lnTo>
                  <a:pt x="1383800" y="1354919"/>
                </a:lnTo>
                <a:lnTo>
                  <a:pt x="0" y="1354919"/>
                </a:lnTo>
                <a:lnTo>
                  <a:pt x="0" y="0"/>
                </a:lnTo>
                <a:close/>
              </a:path>
            </a:pathLst>
          </a:custGeom>
          <a:blipFill>
            <a:blip r:embed="rId14"/>
            <a:stretch>
              <a:fillRect l="-5406" r="-20215" b="-40890"/>
            </a:stretch>
          </a:blipFill>
        </p:spPr>
        <p:txBody>
          <a:bodyPr/>
          <a:lstStyle/>
          <a:p>
            <a:endParaRPr lang="en-US"/>
          </a:p>
        </p:txBody>
      </p:sp>
      <p:sp>
        <p:nvSpPr>
          <p:cNvPr id="33" name="Freeform 161">
            <a:extLst>
              <a:ext uri="{FF2B5EF4-FFF2-40B4-BE49-F238E27FC236}">
                <a16:creationId xmlns:a16="http://schemas.microsoft.com/office/drawing/2014/main" id="{421A96D4-D2B3-B8A1-7D6E-5725774205DF}"/>
              </a:ext>
            </a:extLst>
          </p:cNvPr>
          <p:cNvSpPr/>
          <p:nvPr/>
        </p:nvSpPr>
        <p:spPr>
          <a:xfrm>
            <a:off x="9513437" y="4657141"/>
            <a:ext cx="1371600" cy="1360885"/>
          </a:xfrm>
          <a:custGeom>
            <a:avLst/>
            <a:gdLst/>
            <a:ahLst/>
            <a:cxnLst/>
            <a:rect l="l" t="t" r="r" b="b"/>
            <a:pathLst>
              <a:path w="1371600" h="1360885">
                <a:moveTo>
                  <a:pt x="0" y="0"/>
                </a:moveTo>
                <a:lnTo>
                  <a:pt x="1371600" y="0"/>
                </a:lnTo>
                <a:lnTo>
                  <a:pt x="1371600" y="1360885"/>
                </a:lnTo>
                <a:lnTo>
                  <a:pt x="0" y="1360885"/>
                </a:lnTo>
                <a:lnTo>
                  <a:pt x="0" y="0"/>
                </a:lnTo>
                <a:close/>
              </a:path>
            </a:pathLst>
          </a:custGeom>
          <a:blipFill>
            <a:blip r:embed="rId15"/>
            <a:stretch>
              <a:fillRect b="-787"/>
            </a:stretch>
          </a:blipFill>
        </p:spPr>
        <p:txBody>
          <a:bodyPr/>
          <a:lstStyle/>
          <a:p>
            <a:endParaRPr lang="en-US"/>
          </a:p>
        </p:txBody>
      </p:sp>
      <p:sp>
        <p:nvSpPr>
          <p:cNvPr id="34" name="Freeform 162">
            <a:extLst>
              <a:ext uri="{FF2B5EF4-FFF2-40B4-BE49-F238E27FC236}">
                <a16:creationId xmlns:a16="http://schemas.microsoft.com/office/drawing/2014/main" id="{E5B4D15B-5ACE-4349-A93F-CF14884798AC}"/>
              </a:ext>
            </a:extLst>
          </p:cNvPr>
          <p:cNvSpPr/>
          <p:nvPr/>
        </p:nvSpPr>
        <p:spPr>
          <a:xfrm>
            <a:off x="11607840" y="4684310"/>
            <a:ext cx="1383102" cy="1386396"/>
          </a:xfrm>
          <a:custGeom>
            <a:avLst/>
            <a:gdLst/>
            <a:ahLst/>
            <a:cxnLst/>
            <a:rect l="l" t="t" r="r" b="b"/>
            <a:pathLst>
              <a:path w="1383102" h="1386396">
                <a:moveTo>
                  <a:pt x="0" y="0"/>
                </a:moveTo>
                <a:lnTo>
                  <a:pt x="1383102" y="0"/>
                </a:lnTo>
                <a:lnTo>
                  <a:pt x="1383102" y="1386396"/>
                </a:lnTo>
                <a:lnTo>
                  <a:pt x="0" y="1386396"/>
                </a:lnTo>
                <a:lnTo>
                  <a:pt x="0" y="0"/>
                </a:lnTo>
                <a:close/>
              </a:path>
            </a:pathLst>
          </a:custGeom>
          <a:blipFill>
            <a:blip r:embed="rId16"/>
            <a:stretch>
              <a:fillRect t="-346" r="-2044" b="-30519"/>
            </a:stretch>
          </a:blipFill>
        </p:spPr>
        <p:txBody>
          <a:bodyPr/>
          <a:lstStyle/>
          <a:p>
            <a:endParaRPr lang="en-US"/>
          </a:p>
        </p:txBody>
      </p:sp>
      <p:sp>
        <p:nvSpPr>
          <p:cNvPr id="39" name="TextBox 42">
            <a:extLst>
              <a:ext uri="{FF2B5EF4-FFF2-40B4-BE49-F238E27FC236}">
                <a16:creationId xmlns:a16="http://schemas.microsoft.com/office/drawing/2014/main" id="{12523373-3258-1CCB-CD5B-1C8F0227358D}"/>
              </a:ext>
            </a:extLst>
          </p:cNvPr>
          <p:cNvSpPr txBox="1"/>
          <p:nvPr/>
        </p:nvSpPr>
        <p:spPr>
          <a:xfrm>
            <a:off x="12928977" y="6286354"/>
            <a:ext cx="2656418" cy="800323"/>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Rochelle D’Souza</a:t>
            </a:r>
          </a:p>
          <a:p>
            <a:pPr algn="ctr">
              <a:lnSpc>
                <a:spcPts val="2100"/>
              </a:lnSpc>
            </a:pPr>
            <a:r>
              <a:rPr lang="en-US" sz="1500">
                <a:solidFill>
                  <a:srgbClr val="FFFFFF"/>
                </a:solidFill>
                <a:latin typeface="Helvetica Now Display"/>
                <a:ea typeface="Helvetica Now Display"/>
                <a:cs typeface="Helvetica Now Display"/>
                <a:sym typeface="Helvetica Now Display"/>
              </a:rPr>
              <a:t>Managing Director, </a:t>
            </a:r>
          </a:p>
          <a:p>
            <a:pPr algn="ctr">
              <a:lnSpc>
                <a:spcPts val="2100"/>
              </a:lnSpc>
            </a:pPr>
            <a:r>
              <a:rPr lang="en-US" sz="1500">
                <a:solidFill>
                  <a:srgbClr val="FFFFFF"/>
                </a:solidFill>
                <a:latin typeface="Helvetica Now Display"/>
                <a:ea typeface="Helvetica Now Display"/>
                <a:cs typeface="Helvetica Now Display"/>
                <a:sym typeface="Helvetica Now Display"/>
              </a:rPr>
              <a:t>Lighthouse Funds</a:t>
            </a:r>
          </a:p>
        </p:txBody>
      </p:sp>
      <p:sp>
        <p:nvSpPr>
          <p:cNvPr id="40" name="Freeform 47" descr="Rochelle-DSouza.jpg">
            <a:extLst>
              <a:ext uri="{FF2B5EF4-FFF2-40B4-BE49-F238E27FC236}">
                <a16:creationId xmlns:a16="http://schemas.microsoft.com/office/drawing/2014/main" id="{790F9D27-43C5-EF84-4580-E1BF3D069832}"/>
              </a:ext>
            </a:extLst>
          </p:cNvPr>
          <p:cNvSpPr/>
          <p:nvPr/>
        </p:nvSpPr>
        <p:spPr>
          <a:xfrm>
            <a:off x="13568875" y="4658840"/>
            <a:ext cx="1376623" cy="1411866"/>
          </a:xfrm>
          <a:custGeom>
            <a:avLst/>
            <a:gdLst/>
            <a:ahLst/>
            <a:cxnLst/>
            <a:rect l="l" t="t" r="r" b="b"/>
            <a:pathLst>
              <a:path w="1376623" h="1411866">
                <a:moveTo>
                  <a:pt x="0" y="0"/>
                </a:moveTo>
                <a:lnTo>
                  <a:pt x="1376623" y="0"/>
                </a:lnTo>
                <a:lnTo>
                  <a:pt x="1376623" y="1411866"/>
                </a:lnTo>
                <a:lnTo>
                  <a:pt x="0" y="1411866"/>
                </a:lnTo>
                <a:lnTo>
                  <a:pt x="0" y="0"/>
                </a:lnTo>
                <a:close/>
              </a:path>
            </a:pathLst>
          </a:custGeom>
          <a:blipFill>
            <a:blip r:embed="rId17"/>
            <a:stretch>
              <a:fillRect l="-1320" t="-79" r="-1320"/>
            </a:stretch>
          </a:blipFill>
        </p:spPr>
        <p:txBody>
          <a:bodyPr/>
          <a:lstStyle/>
          <a:p>
            <a:endParaRPr lang="en-US"/>
          </a:p>
        </p:txBody>
      </p:sp>
      <p:sp>
        <p:nvSpPr>
          <p:cNvPr id="41" name="AutoShape 54">
            <a:extLst>
              <a:ext uri="{FF2B5EF4-FFF2-40B4-BE49-F238E27FC236}">
                <a16:creationId xmlns:a16="http://schemas.microsoft.com/office/drawing/2014/main" id="{C441076B-ACEE-F9DD-581D-5B33A19F7A05}"/>
              </a:ext>
            </a:extLst>
          </p:cNvPr>
          <p:cNvSpPr/>
          <p:nvPr/>
        </p:nvSpPr>
        <p:spPr>
          <a:xfrm>
            <a:off x="-145597" y="7581900"/>
            <a:ext cx="18396537" cy="0"/>
          </a:xfrm>
          <a:prstGeom prst="line">
            <a:avLst/>
          </a:prstGeom>
          <a:ln w="38100" cap="flat">
            <a:solidFill>
              <a:srgbClr val="FDFAD9"/>
            </a:solidFill>
            <a:prstDash val="solid"/>
            <a:headEnd type="none" w="sm" len="sm"/>
            <a:tailEnd type="none" w="sm" len="sm"/>
          </a:ln>
        </p:spPr>
        <p:txBody>
          <a:bodyPr/>
          <a:lstStyle/>
          <a:p>
            <a:endParaRPr lang="en-US" dirty="0"/>
          </a:p>
        </p:txBody>
      </p:sp>
      <p:sp>
        <p:nvSpPr>
          <p:cNvPr id="42" name="TextBox 107">
            <a:extLst>
              <a:ext uri="{FF2B5EF4-FFF2-40B4-BE49-F238E27FC236}">
                <a16:creationId xmlns:a16="http://schemas.microsoft.com/office/drawing/2014/main" id="{BBA71E3B-148A-A2A1-1524-5A7E93983F15}"/>
              </a:ext>
            </a:extLst>
          </p:cNvPr>
          <p:cNvSpPr txBox="1"/>
          <p:nvPr/>
        </p:nvSpPr>
        <p:spPr>
          <a:xfrm>
            <a:off x="-947241" y="6193086"/>
            <a:ext cx="4077946" cy="793615"/>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Manish Kejriwal</a:t>
            </a:r>
          </a:p>
          <a:p>
            <a:pPr algn="ctr">
              <a:lnSpc>
                <a:spcPts val="2100"/>
              </a:lnSpc>
            </a:pPr>
            <a:r>
              <a:rPr lang="en-US" sz="1500" dirty="0">
                <a:solidFill>
                  <a:srgbClr val="FFFFFF"/>
                </a:solidFill>
                <a:latin typeface="Helvetica Now Display"/>
                <a:ea typeface="Helvetica Now Display"/>
                <a:cs typeface="Helvetica Now Display"/>
                <a:sym typeface="Helvetica Now Display"/>
              </a:rPr>
              <a:t>Founder &amp; Managing Partner, </a:t>
            </a:r>
          </a:p>
          <a:p>
            <a:pPr algn="ctr">
              <a:lnSpc>
                <a:spcPts val="2100"/>
              </a:lnSpc>
            </a:pPr>
            <a:r>
              <a:rPr lang="en-US" sz="1500" dirty="0" err="1">
                <a:solidFill>
                  <a:srgbClr val="FFFFFF"/>
                </a:solidFill>
                <a:latin typeface="Helvetica Now Display"/>
                <a:ea typeface="Helvetica Now Display"/>
                <a:cs typeface="Helvetica Now Display"/>
                <a:sym typeface="Helvetica Now Display"/>
              </a:rPr>
              <a:t>Kedaara</a:t>
            </a:r>
            <a:r>
              <a:rPr lang="en-US" sz="1500" dirty="0">
                <a:solidFill>
                  <a:srgbClr val="FFFFFF"/>
                </a:solidFill>
                <a:latin typeface="Helvetica Now Display"/>
                <a:ea typeface="Helvetica Now Display"/>
                <a:cs typeface="Helvetica Now Display"/>
                <a:sym typeface="Helvetica Now Display"/>
              </a:rPr>
              <a:t> Capital</a:t>
            </a:r>
          </a:p>
        </p:txBody>
      </p:sp>
      <p:sp>
        <p:nvSpPr>
          <p:cNvPr id="43" name="Freeform 112">
            <a:extLst>
              <a:ext uri="{FF2B5EF4-FFF2-40B4-BE49-F238E27FC236}">
                <a16:creationId xmlns:a16="http://schemas.microsoft.com/office/drawing/2014/main" id="{A3E86882-4098-C965-11CF-10859D1E034D}"/>
              </a:ext>
            </a:extLst>
          </p:cNvPr>
          <p:cNvSpPr/>
          <p:nvPr/>
        </p:nvSpPr>
        <p:spPr>
          <a:xfrm>
            <a:off x="405235" y="4640477"/>
            <a:ext cx="1372994" cy="1384272"/>
          </a:xfrm>
          <a:custGeom>
            <a:avLst/>
            <a:gdLst/>
            <a:ahLst/>
            <a:cxnLst/>
            <a:rect l="l" t="t" r="r" b="b"/>
            <a:pathLst>
              <a:path w="1830659" h="1845696">
                <a:moveTo>
                  <a:pt x="0" y="0"/>
                </a:moveTo>
                <a:lnTo>
                  <a:pt x="1830659" y="0"/>
                </a:lnTo>
                <a:lnTo>
                  <a:pt x="1830659" y="1845696"/>
                </a:lnTo>
                <a:lnTo>
                  <a:pt x="0" y="1845696"/>
                </a:lnTo>
                <a:lnTo>
                  <a:pt x="0" y="0"/>
                </a:lnTo>
                <a:close/>
              </a:path>
            </a:pathLst>
          </a:custGeom>
          <a:blipFill>
            <a:blip r:embed="rId18"/>
            <a:stretch>
              <a:fillRect l="-19452" t="-22648" r="-17097" b="-38724"/>
            </a:stretch>
          </a:blipFill>
        </p:spPr>
        <p:txBody>
          <a:bodyPr/>
          <a:lstStyle/>
          <a:p>
            <a:endParaRPr lang="en-US" dirty="0"/>
          </a:p>
        </p:txBody>
      </p:sp>
      <p:sp>
        <p:nvSpPr>
          <p:cNvPr id="44" name="TextBox 18">
            <a:extLst>
              <a:ext uri="{FF2B5EF4-FFF2-40B4-BE49-F238E27FC236}">
                <a16:creationId xmlns:a16="http://schemas.microsoft.com/office/drawing/2014/main" id="{71ACAD7C-A3AE-1CBB-5534-9A17AD3CD83C}"/>
              </a:ext>
            </a:extLst>
          </p:cNvPr>
          <p:cNvSpPr txBox="1"/>
          <p:nvPr/>
        </p:nvSpPr>
        <p:spPr>
          <a:xfrm>
            <a:off x="13708215" y="3153054"/>
            <a:ext cx="1992961" cy="800323"/>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Prashanth Prakash</a:t>
            </a:r>
          </a:p>
          <a:p>
            <a:pPr algn="ctr">
              <a:lnSpc>
                <a:spcPts val="2100"/>
              </a:lnSpc>
            </a:pPr>
            <a:r>
              <a:rPr lang="en-US" sz="1500">
                <a:solidFill>
                  <a:srgbClr val="FFFFFF"/>
                </a:solidFill>
                <a:latin typeface="Helvetica Now Display"/>
                <a:ea typeface="Helvetica Now Display"/>
                <a:cs typeface="Helvetica Now Display"/>
                <a:sym typeface="Helvetica Now Display"/>
              </a:rPr>
              <a:t>Founding Partner,</a:t>
            </a:r>
          </a:p>
          <a:p>
            <a:pPr algn="ctr">
              <a:lnSpc>
                <a:spcPts val="2100"/>
              </a:lnSpc>
            </a:pPr>
            <a:r>
              <a:rPr lang="en-US" sz="1500">
                <a:solidFill>
                  <a:srgbClr val="FFFFFF"/>
                </a:solidFill>
                <a:latin typeface="Helvetica Now Display"/>
                <a:ea typeface="Helvetica Now Display"/>
                <a:cs typeface="Helvetica Now Display"/>
                <a:sym typeface="Helvetica Now Display"/>
              </a:rPr>
              <a:t>Accel Partners India LLP</a:t>
            </a:r>
          </a:p>
        </p:txBody>
      </p:sp>
      <p:sp>
        <p:nvSpPr>
          <p:cNvPr id="45" name="Freeform 23" descr="Prashanth Prakash, Accel, India.jpeg">
            <a:extLst>
              <a:ext uri="{FF2B5EF4-FFF2-40B4-BE49-F238E27FC236}">
                <a16:creationId xmlns:a16="http://schemas.microsoft.com/office/drawing/2014/main" id="{434C5FB0-1C6B-3BE7-8F87-4B266AA442E3}"/>
              </a:ext>
            </a:extLst>
          </p:cNvPr>
          <p:cNvSpPr/>
          <p:nvPr/>
        </p:nvSpPr>
        <p:spPr>
          <a:xfrm>
            <a:off x="14018198" y="1535217"/>
            <a:ext cx="1372994" cy="1376623"/>
          </a:xfrm>
          <a:custGeom>
            <a:avLst/>
            <a:gdLst/>
            <a:ahLst/>
            <a:cxnLst/>
            <a:rect l="l" t="t" r="r" b="b"/>
            <a:pathLst>
              <a:path w="1372994" h="1376623">
                <a:moveTo>
                  <a:pt x="0" y="0"/>
                </a:moveTo>
                <a:lnTo>
                  <a:pt x="1372994" y="0"/>
                </a:lnTo>
                <a:lnTo>
                  <a:pt x="1372994" y="1376624"/>
                </a:lnTo>
                <a:lnTo>
                  <a:pt x="0" y="1376624"/>
                </a:lnTo>
                <a:lnTo>
                  <a:pt x="0" y="0"/>
                </a:lnTo>
                <a:close/>
              </a:path>
            </a:pathLst>
          </a:custGeom>
          <a:blipFill>
            <a:blip r:embed="rId19"/>
            <a:stretch>
              <a:fillRect l="-18789" r="-31606"/>
            </a:stretch>
          </a:blipFill>
        </p:spPr>
        <p:txBody>
          <a:bodyPr/>
          <a:lstStyle/>
          <a:p>
            <a:endParaRPr lang="en-US"/>
          </a:p>
        </p:txBody>
      </p:sp>
      <p:sp>
        <p:nvSpPr>
          <p:cNvPr id="46" name="TextBox 30">
            <a:extLst>
              <a:ext uri="{FF2B5EF4-FFF2-40B4-BE49-F238E27FC236}">
                <a16:creationId xmlns:a16="http://schemas.microsoft.com/office/drawing/2014/main" id="{56B79C1B-65D7-B9FF-2988-D12BA65CCDC8}"/>
              </a:ext>
            </a:extLst>
          </p:cNvPr>
          <p:cNvSpPr txBox="1"/>
          <p:nvPr/>
        </p:nvSpPr>
        <p:spPr>
          <a:xfrm>
            <a:off x="15395377" y="3180295"/>
            <a:ext cx="3041061" cy="524311"/>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Rajan Anandan</a:t>
            </a:r>
          </a:p>
          <a:p>
            <a:pPr algn="ctr">
              <a:lnSpc>
                <a:spcPts val="2100"/>
              </a:lnSpc>
            </a:pPr>
            <a:r>
              <a:rPr lang="en-US" sz="1500" dirty="0">
                <a:solidFill>
                  <a:srgbClr val="FFFFFF"/>
                </a:solidFill>
                <a:latin typeface="Helvetica Now Display"/>
                <a:ea typeface="Helvetica Now Display"/>
                <a:cs typeface="Helvetica Now Display"/>
                <a:sym typeface="Helvetica Now Display"/>
              </a:rPr>
              <a:t>Managing Director, Peak XV</a:t>
            </a:r>
          </a:p>
        </p:txBody>
      </p:sp>
      <p:sp>
        <p:nvSpPr>
          <p:cNvPr id="47" name="Freeform 35">
            <a:extLst>
              <a:ext uri="{FF2B5EF4-FFF2-40B4-BE49-F238E27FC236}">
                <a16:creationId xmlns:a16="http://schemas.microsoft.com/office/drawing/2014/main" id="{31F359AF-BF47-393C-CC7D-CCC42BDF991A}"/>
              </a:ext>
            </a:extLst>
          </p:cNvPr>
          <p:cNvSpPr/>
          <p:nvPr/>
        </p:nvSpPr>
        <p:spPr>
          <a:xfrm>
            <a:off x="16130310" y="1556381"/>
            <a:ext cx="1376623" cy="1411866"/>
          </a:xfrm>
          <a:custGeom>
            <a:avLst/>
            <a:gdLst/>
            <a:ahLst/>
            <a:cxnLst/>
            <a:rect l="l" t="t" r="r" b="b"/>
            <a:pathLst>
              <a:path w="1376623" h="1411866">
                <a:moveTo>
                  <a:pt x="0" y="0"/>
                </a:moveTo>
                <a:lnTo>
                  <a:pt x="1376624" y="0"/>
                </a:lnTo>
                <a:lnTo>
                  <a:pt x="1376624" y="1411866"/>
                </a:lnTo>
                <a:lnTo>
                  <a:pt x="0" y="1411866"/>
                </a:lnTo>
                <a:lnTo>
                  <a:pt x="0" y="0"/>
                </a:lnTo>
                <a:close/>
              </a:path>
            </a:pathLst>
          </a:custGeom>
          <a:blipFill>
            <a:blip r:embed="rId20"/>
            <a:stretch>
              <a:fillRect l="-3519" r="-1628" b="-2523"/>
            </a:stretch>
          </a:blipFill>
        </p:spPr>
        <p:txBody>
          <a:bodyPr/>
          <a:lstStyle/>
          <a:p>
            <a:endParaRPr lang="en-US"/>
          </a:p>
        </p:txBody>
      </p:sp>
      <p:sp>
        <p:nvSpPr>
          <p:cNvPr id="48" name="TextBox 54">
            <a:extLst>
              <a:ext uri="{FF2B5EF4-FFF2-40B4-BE49-F238E27FC236}">
                <a16:creationId xmlns:a16="http://schemas.microsoft.com/office/drawing/2014/main" id="{073F9A30-5AC9-3FF3-B667-89807241FE76}"/>
              </a:ext>
            </a:extLst>
          </p:cNvPr>
          <p:cNvSpPr txBox="1"/>
          <p:nvPr/>
        </p:nvSpPr>
        <p:spPr>
          <a:xfrm>
            <a:off x="15062860" y="6307133"/>
            <a:ext cx="2656418" cy="800323"/>
          </a:xfrm>
          <a:prstGeom prst="rect">
            <a:avLst/>
          </a:prstGeom>
        </p:spPr>
        <p:txBody>
          <a:bodyPr lIns="0" tIns="0" rIns="0" bIns="0" rtlCol="0" anchor="t">
            <a:spAutoFit/>
          </a:bodyPr>
          <a:lstStyle/>
          <a:p>
            <a:pPr algn="ctr">
              <a:lnSpc>
                <a:spcPts val="2100"/>
              </a:lnSpc>
            </a:pPr>
            <a:r>
              <a:rPr lang="en-US" sz="1500" b="1">
                <a:solidFill>
                  <a:srgbClr val="FFFFFF"/>
                </a:solidFill>
                <a:latin typeface="Helvetica Now Display Bold"/>
                <a:ea typeface="Helvetica Now Display Bold"/>
                <a:cs typeface="Helvetica Now Display Bold"/>
                <a:sym typeface="Helvetica Now Display Bold"/>
              </a:rPr>
              <a:t>Siddarth Pai</a:t>
            </a:r>
          </a:p>
          <a:p>
            <a:pPr algn="ctr">
              <a:lnSpc>
                <a:spcPts val="2100"/>
              </a:lnSpc>
            </a:pPr>
            <a:r>
              <a:rPr lang="en-US" sz="1500">
                <a:solidFill>
                  <a:srgbClr val="FFFFFF"/>
                </a:solidFill>
                <a:latin typeface="Helvetica Now Display"/>
                <a:ea typeface="Helvetica Now Display"/>
                <a:cs typeface="Helvetica Now Display"/>
                <a:sym typeface="Helvetica Now Display"/>
              </a:rPr>
              <a:t>Founding Partner, </a:t>
            </a:r>
          </a:p>
          <a:p>
            <a:pPr algn="ctr">
              <a:lnSpc>
                <a:spcPts val="2100"/>
              </a:lnSpc>
            </a:pPr>
            <a:r>
              <a:rPr lang="en-US" sz="1500">
                <a:solidFill>
                  <a:srgbClr val="FFFFFF"/>
                </a:solidFill>
                <a:latin typeface="Helvetica Now Display"/>
                <a:ea typeface="Helvetica Now Display"/>
                <a:cs typeface="Helvetica Now Display"/>
                <a:sym typeface="Helvetica Now Display"/>
              </a:rPr>
              <a:t>3one4 Capital</a:t>
            </a:r>
          </a:p>
        </p:txBody>
      </p:sp>
      <p:sp>
        <p:nvSpPr>
          <p:cNvPr id="49" name="Freeform 59" descr="Sid Pai.PNG">
            <a:extLst>
              <a:ext uri="{FF2B5EF4-FFF2-40B4-BE49-F238E27FC236}">
                <a16:creationId xmlns:a16="http://schemas.microsoft.com/office/drawing/2014/main" id="{317C96E3-F58E-F6BF-A1C3-3D6A98A2A7C8}"/>
              </a:ext>
            </a:extLst>
          </p:cNvPr>
          <p:cNvSpPr/>
          <p:nvPr/>
        </p:nvSpPr>
        <p:spPr>
          <a:xfrm>
            <a:off x="15635473" y="4705184"/>
            <a:ext cx="1373362" cy="1368384"/>
          </a:xfrm>
          <a:custGeom>
            <a:avLst/>
            <a:gdLst/>
            <a:ahLst/>
            <a:cxnLst/>
            <a:rect l="l" t="t" r="r" b="b"/>
            <a:pathLst>
              <a:path w="1373362" h="1368384">
                <a:moveTo>
                  <a:pt x="0" y="0"/>
                </a:moveTo>
                <a:lnTo>
                  <a:pt x="1373363" y="0"/>
                </a:lnTo>
                <a:lnTo>
                  <a:pt x="1373363" y="1368384"/>
                </a:lnTo>
                <a:lnTo>
                  <a:pt x="0" y="1368384"/>
                </a:lnTo>
                <a:lnTo>
                  <a:pt x="0" y="0"/>
                </a:lnTo>
                <a:close/>
              </a:path>
            </a:pathLst>
          </a:custGeom>
          <a:blipFill>
            <a:blip r:embed="rId21"/>
            <a:stretch>
              <a:fillRect l="-373" t="-8216" r="-373"/>
            </a:stretch>
          </a:blipFill>
        </p:spPr>
        <p:txBody>
          <a:bodyPr/>
          <a:lstStyle/>
          <a:p>
            <a:endParaRPr lang="en-US"/>
          </a:p>
        </p:txBody>
      </p:sp>
      <p:sp>
        <p:nvSpPr>
          <p:cNvPr id="50" name="TextBox 68">
            <a:extLst>
              <a:ext uri="{FF2B5EF4-FFF2-40B4-BE49-F238E27FC236}">
                <a16:creationId xmlns:a16="http://schemas.microsoft.com/office/drawing/2014/main" id="{2826C672-41AF-5DF6-F282-315DD27A7EFC}"/>
              </a:ext>
            </a:extLst>
          </p:cNvPr>
          <p:cNvSpPr txBox="1"/>
          <p:nvPr/>
        </p:nvSpPr>
        <p:spPr>
          <a:xfrm>
            <a:off x="4484203" y="9496046"/>
            <a:ext cx="2813888" cy="524311"/>
          </a:xfrm>
          <a:prstGeom prst="rect">
            <a:avLst/>
          </a:prstGeom>
        </p:spPr>
        <p:txBody>
          <a:bodyPr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Vikram Gupta</a:t>
            </a:r>
          </a:p>
          <a:p>
            <a:pPr algn="ctr">
              <a:lnSpc>
                <a:spcPts val="2100"/>
              </a:lnSpc>
            </a:pPr>
            <a:r>
              <a:rPr lang="en-US" sz="1500" dirty="0">
                <a:solidFill>
                  <a:srgbClr val="FFFFFF"/>
                </a:solidFill>
                <a:latin typeface="Helvetica Now Display"/>
                <a:ea typeface="Helvetica Now Display"/>
                <a:cs typeface="Helvetica Now Display"/>
                <a:sym typeface="Helvetica Now Display"/>
              </a:rPr>
              <a:t>Founder, </a:t>
            </a:r>
            <a:r>
              <a:rPr lang="en-US" sz="1500" dirty="0" err="1">
                <a:solidFill>
                  <a:srgbClr val="FFFFFF"/>
                </a:solidFill>
                <a:latin typeface="Helvetica Now Display"/>
                <a:ea typeface="Helvetica Now Display"/>
                <a:cs typeface="Helvetica Now Display"/>
                <a:sym typeface="Helvetica Now Display"/>
              </a:rPr>
              <a:t>IvyCap</a:t>
            </a:r>
            <a:r>
              <a:rPr lang="en-US" sz="1500" dirty="0">
                <a:solidFill>
                  <a:srgbClr val="FFFFFF"/>
                </a:solidFill>
                <a:latin typeface="Helvetica Now Display"/>
                <a:ea typeface="Helvetica Now Display"/>
                <a:cs typeface="Helvetica Now Display"/>
                <a:sym typeface="Helvetica Now Display"/>
              </a:rPr>
              <a:t> Ventures</a:t>
            </a:r>
          </a:p>
        </p:txBody>
      </p:sp>
      <p:sp>
        <p:nvSpPr>
          <p:cNvPr id="51" name="Freeform 73">
            <a:extLst>
              <a:ext uri="{FF2B5EF4-FFF2-40B4-BE49-F238E27FC236}">
                <a16:creationId xmlns:a16="http://schemas.microsoft.com/office/drawing/2014/main" id="{4EC68927-3FE3-A480-3AD6-87F7143BE0D0}"/>
              </a:ext>
            </a:extLst>
          </p:cNvPr>
          <p:cNvSpPr/>
          <p:nvPr/>
        </p:nvSpPr>
        <p:spPr>
          <a:xfrm>
            <a:off x="5161473" y="7883012"/>
            <a:ext cx="1379920" cy="1411865"/>
          </a:xfrm>
          <a:custGeom>
            <a:avLst/>
            <a:gdLst/>
            <a:ahLst/>
            <a:cxnLst/>
            <a:rect l="l" t="t" r="r" b="b"/>
            <a:pathLst>
              <a:path w="1839893" h="1882487">
                <a:moveTo>
                  <a:pt x="0" y="0"/>
                </a:moveTo>
                <a:lnTo>
                  <a:pt x="1839893" y="0"/>
                </a:lnTo>
                <a:lnTo>
                  <a:pt x="1839893" y="1882487"/>
                </a:lnTo>
                <a:lnTo>
                  <a:pt x="0" y="1882487"/>
                </a:lnTo>
                <a:lnTo>
                  <a:pt x="0" y="0"/>
                </a:lnTo>
                <a:close/>
              </a:path>
            </a:pathLst>
          </a:custGeom>
          <a:blipFill>
            <a:blip r:embed="rId22"/>
            <a:stretch>
              <a:fillRect l="-9621" t="-24769" r="-8351" b="-43327"/>
            </a:stretch>
          </a:blipFill>
        </p:spPr>
        <p:txBody>
          <a:bodyPr/>
          <a:lstStyle/>
          <a:p>
            <a:endParaRPr lang="en-US"/>
          </a:p>
        </p:txBody>
      </p:sp>
      <p:sp>
        <p:nvSpPr>
          <p:cNvPr id="52" name="TextBox 94">
            <a:extLst>
              <a:ext uri="{FF2B5EF4-FFF2-40B4-BE49-F238E27FC236}">
                <a16:creationId xmlns:a16="http://schemas.microsoft.com/office/drawing/2014/main" id="{ABA78C98-4AF6-3121-69DE-8E0909048E5D}"/>
              </a:ext>
            </a:extLst>
          </p:cNvPr>
          <p:cNvSpPr txBox="1"/>
          <p:nvPr/>
        </p:nvSpPr>
        <p:spPr>
          <a:xfrm>
            <a:off x="1669215" y="9586681"/>
            <a:ext cx="2809591" cy="524311"/>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Vineet Rai</a:t>
            </a:r>
          </a:p>
          <a:p>
            <a:pPr algn="ctr">
              <a:lnSpc>
                <a:spcPts val="2100"/>
              </a:lnSpc>
            </a:pPr>
            <a:r>
              <a:rPr lang="en-US" sz="1500" dirty="0">
                <a:solidFill>
                  <a:srgbClr val="FFFFFF"/>
                </a:solidFill>
                <a:latin typeface="Helvetica Now Display"/>
                <a:ea typeface="Helvetica Now Display"/>
                <a:cs typeface="Helvetica Now Display"/>
                <a:sym typeface="Helvetica Now Display"/>
              </a:rPr>
              <a:t>Founder, Aavishkaar Group</a:t>
            </a:r>
          </a:p>
        </p:txBody>
      </p:sp>
      <p:sp>
        <p:nvSpPr>
          <p:cNvPr id="53" name="Freeform 99" descr="Vineet Rai, Aavishkaar Group.jpg">
            <a:extLst>
              <a:ext uri="{FF2B5EF4-FFF2-40B4-BE49-F238E27FC236}">
                <a16:creationId xmlns:a16="http://schemas.microsoft.com/office/drawing/2014/main" id="{67AF081C-3F6A-C3DF-1867-1B8EC7EEBC62}"/>
              </a:ext>
            </a:extLst>
          </p:cNvPr>
          <p:cNvSpPr/>
          <p:nvPr/>
        </p:nvSpPr>
        <p:spPr>
          <a:xfrm>
            <a:off x="2444686" y="7902177"/>
            <a:ext cx="1376624" cy="1411865"/>
          </a:xfrm>
          <a:custGeom>
            <a:avLst/>
            <a:gdLst/>
            <a:ahLst/>
            <a:cxnLst/>
            <a:rect l="l" t="t" r="r" b="b"/>
            <a:pathLst>
              <a:path w="1835498" h="1882487">
                <a:moveTo>
                  <a:pt x="0" y="0"/>
                </a:moveTo>
                <a:lnTo>
                  <a:pt x="1835498" y="0"/>
                </a:lnTo>
                <a:lnTo>
                  <a:pt x="1835498" y="1882487"/>
                </a:lnTo>
                <a:lnTo>
                  <a:pt x="0" y="1882487"/>
                </a:lnTo>
                <a:lnTo>
                  <a:pt x="0" y="0"/>
                </a:lnTo>
                <a:close/>
              </a:path>
            </a:pathLst>
          </a:custGeom>
          <a:blipFill>
            <a:blip r:embed="rId23"/>
            <a:stretch>
              <a:fillRect t="-8238"/>
            </a:stretch>
          </a:blipFill>
        </p:spPr>
        <p:txBody>
          <a:bodyPr/>
          <a:lstStyle/>
          <a:p>
            <a:endParaRPr lang="en-US"/>
          </a:p>
        </p:txBody>
      </p:sp>
      <p:sp>
        <p:nvSpPr>
          <p:cNvPr id="54" name="TextBox 122">
            <a:extLst>
              <a:ext uri="{FF2B5EF4-FFF2-40B4-BE49-F238E27FC236}">
                <a16:creationId xmlns:a16="http://schemas.microsoft.com/office/drawing/2014/main" id="{C452FA47-B762-BBD2-EA32-0AF5E90C87C5}"/>
              </a:ext>
            </a:extLst>
          </p:cNvPr>
          <p:cNvSpPr txBox="1"/>
          <p:nvPr/>
        </p:nvSpPr>
        <p:spPr>
          <a:xfrm>
            <a:off x="7311990" y="9272238"/>
            <a:ext cx="2986562" cy="793615"/>
          </a:xfrm>
          <a:prstGeom prst="rect">
            <a:avLst/>
          </a:prstGeom>
        </p:spPr>
        <p:txBody>
          <a:bodyPr wrap="square"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Vipul </a:t>
            </a:r>
            <a:r>
              <a:rPr lang="en-US" sz="1500" b="1" dirty="0" err="1">
                <a:solidFill>
                  <a:srgbClr val="FFFFFF"/>
                </a:solidFill>
                <a:latin typeface="Helvetica Now Display Bold"/>
                <a:ea typeface="Helvetica Now Display Bold"/>
                <a:cs typeface="Helvetica Now Display Bold"/>
                <a:sym typeface="Helvetica Now Display Bold"/>
              </a:rPr>
              <a:t>Roongta</a:t>
            </a:r>
            <a:endParaRPr lang="en-US" sz="1500" b="1" dirty="0">
              <a:solidFill>
                <a:srgbClr val="FFFFFF"/>
              </a:solidFill>
              <a:latin typeface="Helvetica Now Display Bold"/>
              <a:ea typeface="Helvetica Now Display Bold"/>
              <a:cs typeface="Helvetica Now Display Bold"/>
              <a:sym typeface="Helvetica Now Display Bold"/>
            </a:endParaRPr>
          </a:p>
          <a:p>
            <a:pPr algn="ctr">
              <a:lnSpc>
                <a:spcPts val="2100"/>
              </a:lnSpc>
            </a:pPr>
            <a:r>
              <a:rPr lang="en-US" sz="1500" dirty="0">
                <a:solidFill>
                  <a:srgbClr val="FFFFFF"/>
                </a:solidFill>
                <a:latin typeface="Helvetica Now Display"/>
                <a:ea typeface="Helvetica Now Display"/>
                <a:cs typeface="Helvetica Now Display"/>
                <a:sym typeface="Helvetica Now Display"/>
              </a:rPr>
              <a:t>Managing Director &amp; CEO,</a:t>
            </a:r>
          </a:p>
          <a:p>
            <a:pPr algn="ctr">
              <a:lnSpc>
                <a:spcPts val="2100"/>
              </a:lnSpc>
            </a:pPr>
            <a:r>
              <a:rPr lang="en-US" sz="1500" dirty="0">
                <a:solidFill>
                  <a:srgbClr val="FFFFFF"/>
                </a:solidFill>
                <a:latin typeface="Helvetica Now Display"/>
                <a:ea typeface="Helvetica Now Display"/>
                <a:cs typeface="Helvetica Now Display"/>
                <a:sym typeface="Helvetica Now Display"/>
              </a:rPr>
              <a:t>HDFC Capital Advisors</a:t>
            </a:r>
          </a:p>
        </p:txBody>
      </p:sp>
      <p:sp>
        <p:nvSpPr>
          <p:cNvPr id="55" name="Freeform 127" descr="Vipul Roongta - Managing Director &amp; CEO - HDFC Capital Advisors Limited |  LinkedIn">
            <a:extLst>
              <a:ext uri="{FF2B5EF4-FFF2-40B4-BE49-F238E27FC236}">
                <a16:creationId xmlns:a16="http://schemas.microsoft.com/office/drawing/2014/main" id="{1575B186-3AEF-BDAC-2995-58D3CBF317F5}"/>
              </a:ext>
            </a:extLst>
          </p:cNvPr>
          <p:cNvSpPr/>
          <p:nvPr/>
        </p:nvSpPr>
        <p:spPr>
          <a:xfrm>
            <a:off x="8118589" y="7827493"/>
            <a:ext cx="1373363" cy="1360735"/>
          </a:xfrm>
          <a:custGeom>
            <a:avLst/>
            <a:gdLst/>
            <a:ahLst/>
            <a:cxnLst/>
            <a:rect l="l" t="t" r="r" b="b"/>
            <a:pathLst>
              <a:path w="1831150" h="1814314">
                <a:moveTo>
                  <a:pt x="0" y="0"/>
                </a:moveTo>
                <a:lnTo>
                  <a:pt x="1831150" y="0"/>
                </a:lnTo>
                <a:lnTo>
                  <a:pt x="1831150" y="1814314"/>
                </a:lnTo>
                <a:lnTo>
                  <a:pt x="0" y="1814314"/>
                </a:lnTo>
                <a:lnTo>
                  <a:pt x="0" y="0"/>
                </a:lnTo>
                <a:close/>
              </a:path>
            </a:pathLst>
          </a:custGeom>
          <a:blipFill>
            <a:blip r:embed="rId24"/>
            <a:stretch>
              <a:fillRect l="-6822" t="-6665" r="-12535" b="-13799"/>
            </a:stretch>
          </a:blipFill>
        </p:spPr>
        <p:txBody>
          <a:bodyPr/>
          <a:lstStyle/>
          <a:p>
            <a:endParaRPr lang="en-US"/>
          </a:p>
        </p:txBody>
      </p:sp>
      <p:sp>
        <p:nvSpPr>
          <p:cNvPr id="56" name="TextBox 81">
            <a:extLst>
              <a:ext uri="{FF2B5EF4-FFF2-40B4-BE49-F238E27FC236}">
                <a16:creationId xmlns:a16="http://schemas.microsoft.com/office/drawing/2014/main" id="{A99D9D58-C890-D938-116A-D9856B49D296}"/>
              </a:ext>
            </a:extLst>
          </p:cNvPr>
          <p:cNvSpPr txBox="1"/>
          <p:nvPr/>
        </p:nvSpPr>
        <p:spPr>
          <a:xfrm>
            <a:off x="13316422" y="9516172"/>
            <a:ext cx="2813888" cy="524023"/>
          </a:xfrm>
          <a:prstGeom prst="rect">
            <a:avLst/>
          </a:prstGeom>
        </p:spPr>
        <p:txBody>
          <a:bodyPr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Nivruti Rai</a:t>
            </a:r>
          </a:p>
          <a:p>
            <a:pPr algn="ctr">
              <a:lnSpc>
                <a:spcPts val="2100"/>
              </a:lnSpc>
            </a:pPr>
            <a:r>
              <a:rPr lang="en-US" sz="1500" dirty="0">
                <a:solidFill>
                  <a:srgbClr val="FFFFFF"/>
                </a:solidFill>
                <a:latin typeface="Helvetica Now Display"/>
                <a:ea typeface="Helvetica Now Display"/>
                <a:cs typeface="Helvetica Now Display"/>
                <a:sym typeface="Helvetica Now Display"/>
              </a:rPr>
              <a:t>Invest India MD &amp; CEO</a:t>
            </a:r>
          </a:p>
        </p:txBody>
      </p:sp>
      <p:sp>
        <p:nvSpPr>
          <p:cNvPr id="57" name="Freeform 86">
            <a:extLst>
              <a:ext uri="{FF2B5EF4-FFF2-40B4-BE49-F238E27FC236}">
                <a16:creationId xmlns:a16="http://schemas.microsoft.com/office/drawing/2014/main" id="{796AC715-9A5A-5748-039B-FF011FD62030}"/>
              </a:ext>
            </a:extLst>
          </p:cNvPr>
          <p:cNvSpPr/>
          <p:nvPr/>
        </p:nvSpPr>
        <p:spPr>
          <a:xfrm>
            <a:off x="13990922" y="7961044"/>
            <a:ext cx="1376624" cy="1360735"/>
          </a:xfrm>
          <a:custGeom>
            <a:avLst/>
            <a:gdLst/>
            <a:ahLst/>
            <a:cxnLst/>
            <a:rect l="l" t="t" r="r" b="b"/>
            <a:pathLst>
              <a:path w="1835498" h="1814314">
                <a:moveTo>
                  <a:pt x="0" y="0"/>
                </a:moveTo>
                <a:lnTo>
                  <a:pt x="1835498" y="0"/>
                </a:lnTo>
                <a:lnTo>
                  <a:pt x="1835498" y="1814314"/>
                </a:lnTo>
                <a:lnTo>
                  <a:pt x="0" y="1814314"/>
                </a:lnTo>
                <a:lnTo>
                  <a:pt x="0" y="0"/>
                </a:lnTo>
                <a:close/>
              </a:path>
            </a:pathLst>
          </a:custGeom>
          <a:blipFill>
            <a:blip r:embed="rId25"/>
            <a:stretch>
              <a:fillRect b="-10444"/>
            </a:stretch>
          </a:blipFill>
        </p:spPr>
        <p:txBody>
          <a:bodyPr/>
          <a:lstStyle/>
          <a:p>
            <a:endParaRPr lang="en-US" dirty="0"/>
          </a:p>
        </p:txBody>
      </p:sp>
      <p:sp>
        <p:nvSpPr>
          <p:cNvPr id="58" name="TextBox 135">
            <a:extLst>
              <a:ext uri="{FF2B5EF4-FFF2-40B4-BE49-F238E27FC236}">
                <a16:creationId xmlns:a16="http://schemas.microsoft.com/office/drawing/2014/main" id="{F9976B57-7BE9-5C9D-F128-0DF922F48EFE}"/>
              </a:ext>
            </a:extLst>
          </p:cNvPr>
          <p:cNvSpPr txBox="1"/>
          <p:nvPr/>
        </p:nvSpPr>
        <p:spPr>
          <a:xfrm>
            <a:off x="10911392" y="9559273"/>
            <a:ext cx="1936629" cy="790799"/>
          </a:xfrm>
          <a:prstGeom prst="rect">
            <a:avLst/>
          </a:prstGeom>
        </p:spPr>
        <p:txBody>
          <a:bodyPr lIns="0" tIns="0" rIns="0" bIns="0" rtlCol="0" anchor="t">
            <a:spAutoFit/>
          </a:bodyPr>
          <a:lstStyle/>
          <a:p>
            <a:pPr algn="ctr">
              <a:lnSpc>
                <a:spcPts val="2100"/>
              </a:lnSpc>
            </a:pPr>
            <a:r>
              <a:rPr lang="en-US" sz="1500" b="1" dirty="0">
                <a:solidFill>
                  <a:srgbClr val="FFFFFF"/>
                </a:solidFill>
                <a:latin typeface="Helvetica Now Display Bold"/>
                <a:ea typeface="Helvetica Now Display Bold"/>
                <a:cs typeface="Helvetica Now Display Bold"/>
                <a:sym typeface="Helvetica Now Display Bold"/>
              </a:rPr>
              <a:t>Saurabh Jain</a:t>
            </a:r>
          </a:p>
          <a:p>
            <a:pPr algn="ctr">
              <a:lnSpc>
                <a:spcPts val="2100"/>
              </a:lnSpc>
            </a:pPr>
            <a:r>
              <a:rPr lang="en-US" sz="1500" dirty="0">
                <a:solidFill>
                  <a:srgbClr val="FFFFFF"/>
                </a:solidFill>
                <a:latin typeface="Helvetica Now Display"/>
                <a:ea typeface="Helvetica Now Display"/>
                <a:cs typeface="Helvetica Now Display"/>
                <a:sym typeface="Helvetica Now Display"/>
              </a:rPr>
              <a:t>Business/ Functional </a:t>
            </a:r>
          </a:p>
          <a:p>
            <a:pPr algn="ctr">
              <a:lnSpc>
                <a:spcPts val="2100"/>
              </a:lnSpc>
            </a:pPr>
            <a:r>
              <a:rPr lang="en-US" sz="1500" dirty="0">
                <a:solidFill>
                  <a:srgbClr val="FFFFFF"/>
                </a:solidFill>
                <a:latin typeface="Helvetica Now Display"/>
                <a:ea typeface="Helvetica Now Display"/>
                <a:cs typeface="Helvetica Now Display"/>
                <a:sym typeface="Helvetica Now Display"/>
              </a:rPr>
              <a:t>Head, NIIF</a:t>
            </a:r>
          </a:p>
        </p:txBody>
      </p:sp>
      <p:sp>
        <p:nvSpPr>
          <p:cNvPr id="59" name="Freeform 140" descr="A person with a beard and mustache  Description automatically generated">
            <a:extLst>
              <a:ext uri="{FF2B5EF4-FFF2-40B4-BE49-F238E27FC236}">
                <a16:creationId xmlns:a16="http://schemas.microsoft.com/office/drawing/2014/main" id="{E553CF5D-9EBB-EB01-1EC3-3EE8FA4306D9}"/>
              </a:ext>
            </a:extLst>
          </p:cNvPr>
          <p:cNvSpPr/>
          <p:nvPr/>
        </p:nvSpPr>
        <p:spPr>
          <a:xfrm>
            <a:off x="11213287" y="7976995"/>
            <a:ext cx="1376624" cy="1395977"/>
          </a:xfrm>
          <a:custGeom>
            <a:avLst/>
            <a:gdLst/>
            <a:ahLst/>
            <a:cxnLst/>
            <a:rect l="l" t="t" r="r" b="b"/>
            <a:pathLst>
              <a:path w="1835498" h="1861303">
                <a:moveTo>
                  <a:pt x="0" y="0"/>
                </a:moveTo>
                <a:lnTo>
                  <a:pt x="1835498" y="0"/>
                </a:lnTo>
                <a:lnTo>
                  <a:pt x="1835498" y="1861304"/>
                </a:lnTo>
                <a:lnTo>
                  <a:pt x="0" y="1861304"/>
                </a:lnTo>
                <a:lnTo>
                  <a:pt x="0" y="0"/>
                </a:lnTo>
                <a:close/>
              </a:path>
            </a:pathLst>
          </a:custGeom>
          <a:blipFill>
            <a:blip r:embed="rId26"/>
            <a:stretch>
              <a:fillRect l="-9748" t="-2410" b="-34225"/>
            </a:stretch>
          </a:blipFill>
        </p:spPr>
        <p:txBody>
          <a:bodyPr/>
          <a:lstStyle/>
          <a:p>
            <a:endParaRPr lang="en-US"/>
          </a:p>
        </p:txBody>
      </p:sp>
      <p:sp>
        <p:nvSpPr>
          <p:cNvPr id="60" name="TextBox 91">
            <a:extLst>
              <a:ext uri="{FF2B5EF4-FFF2-40B4-BE49-F238E27FC236}">
                <a16:creationId xmlns:a16="http://schemas.microsoft.com/office/drawing/2014/main" id="{D255471E-AEC7-F4FC-0E48-8696C7390716}"/>
              </a:ext>
            </a:extLst>
          </p:cNvPr>
          <p:cNvSpPr txBox="1"/>
          <p:nvPr/>
        </p:nvSpPr>
        <p:spPr>
          <a:xfrm>
            <a:off x="5018378" y="248655"/>
            <a:ext cx="9695539" cy="622935"/>
          </a:xfrm>
          <a:prstGeom prst="rect">
            <a:avLst/>
          </a:prstGeom>
        </p:spPr>
        <p:txBody>
          <a:bodyPr wrap="square" lIns="0" tIns="0" rIns="0" bIns="0" rtlCol="0" anchor="t">
            <a:spAutoFit/>
          </a:bodyPr>
          <a:lstStyle/>
          <a:p>
            <a:pPr algn="l">
              <a:lnSpc>
                <a:spcPts val="5040"/>
              </a:lnSpc>
              <a:spcBef>
                <a:spcPct val="0"/>
              </a:spcBef>
            </a:pPr>
            <a:r>
              <a:rPr lang="en-US" sz="3600" b="1" dirty="0">
                <a:solidFill>
                  <a:srgbClr val="FFFFFF"/>
                </a:solidFill>
                <a:latin typeface="Helvetica Now Display Bold"/>
                <a:ea typeface="Helvetica Now Display Bold"/>
                <a:cs typeface="Helvetica Now Display Bold"/>
                <a:sym typeface="Helvetica Now Display Bold"/>
              </a:rPr>
              <a:t>IVCA EXECUTIVE COMMITTEE, 2024-26</a:t>
            </a:r>
          </a:p>
        </p:txBody>
      </p:sp>
      <p:sp>
        <p:nvSpPr>
          <p:cNvPr id="62" name="Rectangle 61">
            <a:extLst>
              <a:ext uri="{FF2B5EF4-FFF2-40B4-BE49-F238E27FC236}">
                <a16:creationId xmlns:a16="http://schemas.microsoft.com/office/drawing/2014/main" id="{B760494E-A1DF-63A8-DBFC-431C74E5101E}"/>
              </a:ext>
            </a:extLst>
          </p:cNvPr>
          <p:cNvSpPr/>
          <p:nvPr/>
        </p:nvSpPr>
        <p:spPr>
          <a:xfrm>
            <a:off x="11213287" y="7414178"/>
            <a:ext cx="4177905" cy="400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114">
            <a:extLst>
              <a:ext uri="{FF2B5EF4-FFF2-40B4-BE49-F238E27FC236}">
                <a16:creationId xmlns:a16="http://schemas.microsoft.com/office/drawing/2014/main" id="{49FEE800-9BEA-0990-7017-A57C3DCA5884}"/>
              </a:ext>
            </a:extLst>
          </p:cNvPr>
          <p:cNvSpPr txBox="1"/>
          <p:nvPr/>
        </p:nvSpPr>
        <p:spPr>
          <a:xfrm>
            <a:off x="8896097" y="7351866"/>
            <a:ext cx="8522507" cy="445891"/>
          </a:xfrm>
          <a:prstGeom prst="rect">
            <a:avLst/>
          </a:prstGeom>
        </p:spPr>
        <p:txBody>
          <a:bodyPr lIns="0" tIns="0" rIns="0" bIns="0" rtlCol="0" anchor="t">
            <a:spAutoFit/>
          </a:bodyPr>
          <a:lstStyle/>
          <a:p>
            <a:pPr algn="ctr">
              <a:lnSpc>
                <a:spcPts val="3919"/>
              </a:lnSpc>
              <a:spcBef>
                <a:spcPct val="0"/>
              </a:spcBef>
            </a:pPr>
            <a:r>
              <a:rPr lang="en-US" sz="2000" b="1" dirty="0">
                <a:latin typeface="Helvetica Now Display Bold"/>
                <a:ea typeface="Helvetica Now Display Bold"/>
                <a:cs typeface="Helvetica Now Display Bold"/>
                <a:sym typeface="Helvetica Now Display Bold"/>
              </a:rPr>
              <a:t>SPECIAL INVITEES</a:t>
            </a:r>
          </a:p>
        </p:txBody>
      </p:sp>
    </p:spTree>
    <p:extLst>
      <p:ext uri="{BB962C8B-B14F-4D97-AF65-F5344CB8AC3E}">
        <p14:creationId xmlns:p14="http://schemas.microsoft.com/office/powerpoint/2010/main" val="290331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DC68-BD7A-9E2E-E7D6-36081F7ACA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0521D25-DD74-5282-54A3-770FED69D27A}"/>
              </a:ext>
            </a:extLst>
          </p:cNvPr>
          <p:cNvGrpSpPr/>
          <p:nvPr/>
        </p:nvGrpSpPr>
        <p:grpSpPr>
          <a:xfrm>
            <a:off x="-430453" y="-173542"/>
            <a:ext cx="19148907" cy="10634084"/>
            <a:chOff x="0" y="0"/>
            <a:chExt cx="5043334" cy="2800747"/>
          </a:xfrm>
        </p:grpSpPr>
        <p:sp>
          <p:nvSpPr>
            <p:cNvPr id="3" name="Freeform 3">
              <a:extLst>
                <a:ext uri="{FF2B5EF4-FFF2-40B4-BE49-F238E27FC236}">
                  <a16:creationId xmlns:a16="http://schemas.microsoft.com/office/drawing/2014/main" id="{5135F8A3-22F8-6517-EF9C-E1E40F803F28}"/>
                </a:ext>
              </a:extLst>
            </p:cNvPr>
            <p:cNvSpPr/>
            <p:nvPr/>
          </p:nvSpPr>
          <p:spPr>
            <a:xfrm>
              <a:off x="0" y="0"/>
              <a:ext cx="5043334" cy="2800746"/>
            </a:xfrm>
            <a:custGeom>
              <a:avLst/>
              <a:gdLst/>
              <a:ahLst/>
              <a:cxnLst/>
              <a:rect l="l" t="t" r="r" b="b"/>
              <a:pathLst>
                <a:path w="5043334" h="2800746">
                  <a:moveTo>
                    <a:pt x="0" y="0"/>
                  </a:moveTo>
                  <a:lnTo>
                    <a:pt x="5043334" y="0"/>
                  </a:lnTo>
                  <a:lnTo>
                    <a:pt x="5043334" y="2800746"/>
                  </a:lnTo>
                  <a:lnTo>
                    <a:pt x="0" y="2800746"/>
                  </a:lnTo>
                  <a:close/>
                </a:path>
              </a:pathLst>
            </a:custGeom>
            <a:solidFill>
              <a:srgbClr val="0563C1"/>
            </a:solidFill>
          </p:spPr>
          <p:txBody>
            <a:bodyPr/>
            <a:lstStyle/>
            <a:p>
              <a:endParaRPr lang="en-US" dirty="0"/>
            </a:p>
          </p:txBody>
        </p:sp>
        <p:sp>
          <p:nvSpPr>
            <p:cNvPr id="4" name="TextBox 4">
              <a:extLst>
                <a:ext uri="{FF2B5EF4-FFF2-40B4-BE49-F238E27FC236}">
                  <a16:creationId xmlns:a16="http://schemas.microsoft.com/office/drawing/2014/main" id="{6759A677-5900-D0F9-9210-802FC9BCE561}"/>
                </a:ext>
              </a:extLst>
            </p:cNvPr>
            <p:cNvSpPr txBox="1"/>
            <p:nvPr/>
          </p:nvSpPr>
          <p:spPr>
            <a:xfrm>
              <a:off x="0" y="-38100"/>
              <a:ext cx="5043334" cy="283884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BBBE687E-1856-6574-F0BE-C41786A7327B}"/>
              </a:ext>
            </a:extLst>
          </p:cNvPr>
          <p:cNvGrpSpPr/>
          <p:nvPr/>
        </p:nvGrpSpPr>
        <p:grpSpPr>
          <a:xfrm>
            <a:off x="-1091856" y="-164692"/>
            <a:ext cx="21329324" cy="10746899"/>
            <a:chOff x="0" y="0"/>
            <a:chExt cx="28439099" cy="14329198"/>
          </a:xfrm>
        </p:grpSpPr>
        <p:sp>
          <p:nvSpPr>
            <p:cNvPr id="10" name="Freeform 10">
              <a:extLst>
                <a:ext uri="{FF2B5EF4-FFF2-40B4-BE49-F238E27FC236}">
                  <a16:creationId xmlns:a16="http://schemas.microsoft.com/office/drawing/2014/main" id="{37B43930-AD1D-CDE8-78C5-8AB8E8E0CC95}"/>
                </a:ext>
              </a:extLst>
            </p:cNvPr>
            <p:cNvSpPr/>
            <p:nvPr/>
          </p:nvSpPr>
          <p:spPr>
            <a:xfrm>
              <a:off x="14109901"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0B020AA7-E504-2A16-1332-476F7C652D7E}"/>
                </a:ext>
              </a:extLst>
            </p:cNvPr>
            <p:cNvSpPr/>
            <p:nvPr/>
          </p:nvSpPr>
          <p:spPr>
            <a:xfrm>
              <a:off x="0"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4" name="TextBox 24">
            <a:extLst>
              <a:ext uri="{FF2B5EF4-FFF2-40B4-BE49-F238E27FC236}">
                <a16:creationId xmlns:a16="http://schemas.microsoft.com/office/drawing/2014/main" id="{ED2945CF-346B-1255-00B1-E3C113EAA8E4}"/>
              </a:ext>
            </a:extLst>
          </p:cNvPr>
          <p:cNvSpPr txBox="1"/>
          <p:nvPr/>
        </p:nvSpPr>
        <p:spPr>
          <a:xfrm>
            <a:off x="3944081" y="350073"/>
            <a:ext cx="10948261" cy="608308"/>
          </a:xfrm>
          <a:prstGeom prst="rect">
            <a:avLst/>
          </a:prstGeom>
        </p:spPr>
        <p:txBody>
          <a:bodyPr wrap="square" lIns="0" tIns="0" rIns="0" bIns="0" rtlCol="0" anchor="t">
            <a:spAutoFit/>
          </a:bodyPr>
          <a:lstStyle/>
          <a:p>
            <a:pPr algn="ctr">
              <a:lnSpc>
                <a:spcPts val="5040"/>
              </a:lnSpc>
              <a:spcBef>
                <a:spcPct val="0"/>
              </a:spcBef>
            </a:pPr>
            <a:r>
              <a:rPr lang="en-US" sz="3600" b="1" dirty="0">
                <a:solidFill>
                  <a:srgbClr val="FFFFFF"/>
                </a:solidFill>
                <a:latin typeface="Helvetica Now Display Bold"/>
                <a:ea typeface="Helvetica Now Display Bold"/>
                <a:cs typeface="Helvetica Now Display Bold"/>
                <a:sym typeface="Helvetica Now Display Bold"/>
              </a:rPr>
              <a:t>IVCA SECTOR COUNCILS &amp; COMMITTEES (1/2)</a:t>
            </a:r>
          </a:p>
        </p:txBody>
      </p:sp>
      <p:sp>
        <p:nvSpPr>
          <p:cNvPr id="30" name="Freeform 30">
            <a:extLst>
              <a:ext uri="{FF2B5EF4-FFF2-40B4-BE49-F238E27FC236}">
                <a16:creationId xmlns:a16="http://schemas.microsoft.com/office/drawing/2014/main" id="{2C299A66-98B3-B136-31C8-B986CB194335}"/>
              </a:ext>
            </a:extLst>
          </p:cNvPr>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
        <p:nvSpPr>
          <p:cNvPr id="26" name="Google Shape;821;p254">
            <a:extLst>
              <a:ext uri="{FF2B5EF4-FFF2-40B4-BE49-F238E27FC236}">
                <a16:creationId xmlns:a16="http://schemas.microsoft.com/office/drawing/2014/main" id="{8ECFA2A9-071F-ABA5-8D63-3BC7E008491C}"/>
              </a:ext>
            </a:extLst>
          </p:cNvPr>
          <p:cNvSpPr/>
          <p:nvPr/>
        </p:nvSpPr>
        <p:spPr>
          <a:xfrm>
            <a:off x="683384" y="4275543"/>
            <a:ext cx="4332812" cy="499302"/>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marL="0" marR="0" lvl="0" indent="0" algn="ctr" defTabSz="1371600" eaLnBrk="1" fontAlgn="auto" latinLnBrk="0" hangingPunct="1">
              <a:lnSpc>
                <a:spcPct val="100000"/>
              </a:lnSpc>
              <a:spcBef>
                <a:spcPts val="0"/>
              </a:spcBef>
              <a:spcAft>
                <a:spcPts val="0"/>
              </a:spcAft>
              <a:buClr>
                <a:srgbClr val="000000"/>
              </a:buClr>
              <a:buSzPts val="1200"/>
              <a:buFontTx/>
              <a:buNone/>
              <a:tabLst/>
              <a:defRPr/>
            </a:pPr>
            <a:r>
              <a:rPr kumimoji="0" lang="en-US" sz="1800" b="1" i="0" u="none" strike="noStrike" kern="0" cap="none" spc="0" normalizeH="0" baseline="0" noProof="0" dirty="0">
                <a:ln>
                  <a:noFill/>
                </a:ln>
                <a:solidFill>
                  <a:srgbClr val="FFFFFF"/>
                </a:solidFill>
                <a:effectLst/>
                <a:uLnTx/>
                <a:uFillTx/>
                <a:latin typeface="Roboto"/>
                <a:ea typeface="Roboto"/>
                <a:cs typeface="Roboto"/>
                <a:sym typeface="Roboto"/>
              </a:rPr>
              <a:t>GLOBAL INVESTORS COUNCIL </a:t>
            </a: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 name="Google Shape;822;p254">
            <a:extLst>
              <a:ext uri="{FF2B5EF4-FFF2-40B4-BE49-F238E27FC236}">
                <a16:creationId xmlns:a16="http://schemas.microsoft.com/office/drawing/2014/main" id="{DEC38B82-AEE4-C8A9-D81A-1602AFB2CCB5}"/>
              </a:ext>
            </a:extLst>
          </p:cNvPr>
          <p:cNvSpPr/>
          <p:nvPr/>
        </p:nvSpPr>
        <p:spPr>
          <a:xfrm>
            <a:off x="645824" y="1487772"/>
            <a:ext cx="4289718" cy="499302"/>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marL="0" marR="0" lvl="0" indent="0" defTabSz="1371600" eaLnBrk="1" fontAlgn="auto" latinLnBrk="0" hangingPunct="1">
              <a:lnSpc>
                <a:spcPct val="100000"/>
              </a:lnSpc>
              <a:spcBef>
                <a:spcPts val="0"/>
              </a:spcBef>
              <a:spcAft>
                <a:spcPts val="0"/>
              </a:spcAft>
              <a:buClr>
                <a:srgbClr val="000000"/>
              </a:buClr>
              <a:buSzPts val="1200"/>
              <a:buFontTx/>
              <a:buNone/>
              <a:tabLst/>
              <a:defRPr/>
            </a:pPr>
            <a:r>
              <a:rPr kumimoji="0" lang="en-US" sz="1800" b="1" i="0" u="none" strike="noStrike" kern="0" cap="none" spc="0" normalizeH="0" baseline="0" noProof="0" dirty="0">
                <a:ln>
                  <a:noFill/>
                </a:ln>
                <a:solidFill>
                  <a:srgbClr val="FFFFFF"/>
                </a:solidFill>
                <a:effectLst/>
                <a:uLnTx/>
                <a:uFillTx/>
                <a:latin typeface="Roboto"/>
                <a:ea typeface="Roboto"/>
                <a:cs typeface="Roboto"/>
                <a:sym typeface="Roboto"/>
              </a:rPr>
              <a:t>REGULATORY AFFAIRS COMMITTEE</a:t>
            </a: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8" name="Google Shape;824;p254" descr="Sid Pai.PNG">
            <a:extLst>
              <a:ext uri="{FF2B5EF4-FFF2-40B4-BE49-F238E27FC236}">
                <a16:creationId xmlns:a16="http://schemas.microsoft.com/office/drawing/2014/main" id="{05966F29-CA15-49C4-ACD4-94134C234FD9}"/>
              </a:ext>
            </a:extLst>
          </p:cNvPr>
          <p:cNvPicPr preferRelativeResize="0"/>
          <p:nvPr/>
        </p:nvPicPr>
        <p:blipFill rotWithShape="1">
          <a:blip r:embed="rId5">
            <a:alphaModFix/>
          </a:blip>
          <a:srcRect t="3375" b="3384"/>
          <a:stretch/>
        </p:blipFill>
        <p:spPr>
          <a:xfrm>
            <a:off x="896055" y="2097086"/>
            <a:ext cx="1349214" cy="1158155"/>
          </a:xfrm>
          <a:prstGeom prst="ellipse">
            <a:avLst/>
          </a:prstGeom>
          <a:noFill/>
          <a:ln>
            <a:noFill/>
          </a:ln>
        </p:spPr>
      </p:pic>
      <p:pic>
        <p:nvPicPr>
          <p:cNvPr id="29" name="Google Shape;825;p254">
            <a:extLst>
              <a:ext uri="{FF2B5EF4-FFF2-40B4-BE49-F238E27FC236}">
                <a16:creationId xmlns:a16="http://schemas.microsoft.com/office/drawing/2014/main" id="{BAF65ABA-6321-0128-831C-5258A593EB8F}"/>
              </a:ext>
            </a:extLst>
          </p:cNvPr>
          <p:cNvPicPr preferRelativeResize="0"/>
          <p:nvPr/>
        </p:nvPicPr>
        <p:blipFill rotWithShape="1">
          <a:blip r:embed="rId6">
            <a:alphaModFix/>
          </a:blip>
          <a:srcRect r="2002" b="27493"/>
          <a:stretch/>
        </p:blipFill>
        <p:spPr>
          <a:xfrm>
            <a:off x="3470428" y="2097086"/>
            <a:ext cx="1213547" cy="1154250"/>
          </a:xfrm>
          <a:prstGeom prst="ellipse">
            <a:avLst/>
          </a:prstGeom>
          <a:noFill/>
          <a:ln>
            <a:noFill/>
          </a:ln>
        </p:spPr>
      </p:pic>
      <p:sp>
        <p:nvSpPr>
          <p:cNvPr id="31" name="Google Shape;826;p254">
            <a:extLst>
              <a:ext uri="{FF2B5EF4-FFF2-40B4-BE49-F238E27FC236}">
                <a16:creationId xmlns:a16="http://schemas.microsoft.com/office/drawing/2014/main" id="{A575C767-82AC-EBB9-EF15-46C935C14502}"/>
              </a:ext>
            </a:extLst>
          </p:cNvPr>
          <p:cNvSpPr txBox="1"/>
          <p:nvPr/>
        </p:nvSpPr>
        <p:spPr>
          <a:xfrm>
            <a:off x="730856" y="3355835"/>
            <a:ext cx="1746650"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Siddarth Pai, Founding Partner, </a:t>
            </a:r>
            <a:endParaRPr sz="15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3one4 Capital</a:t>
            </a:r>
            <a:endParaRPr sz="1500" kern="0" dirty="0">
              <a:solidFill>
                <a:schemeClr val="bg1"/>
              </a:solidFill>
              <a:latin typeface="Arial"/>
              <a:ea typeface="Arial"/>
              <a:cs typeface="Arial"/>
              <a:sym typeface="Arial"/>
            </a:endParaRPr>
          </a:p>
        </p:txBody>
      </p:sp>
      <p:sp>
        <p:nvSpPr>
          <p:cNvPr id="32" name="Google Shape;827;p254">
            <a:extLst>
              <a:ext uri="{FF2B5EF4-FFF2-40B4-BE49-F238E27FC236}">
                <a16:creationId xmlns:a16="http://schemas.microsoft.com/office/drawing/2014/main" id="{302F20ED-B170-0C69-040C-17C84A28349A}"/>
              </a:ext>
            </a:extLst>
          </p:cNvPr>
          <p:cNvSpPr txBox="1"/>
          <p:nvPr/>
        </p:nvSpPr>
        <p:spPr>
          <a:xfrm>
            <a:off x="3062321" y="3405968"/>
            <a:ext cx="2029758"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a:solidFill>
                  <a:schemeClr val="bg1"/>
                </a:solidFill>
                <a:latin typeface="Arial"/>
                <a:ea typeface="Arial"/>
                <a:cs typeface="Arial"/>
                <a:sym typeface="Arial"/>
              </a:rPr>
              <a:t>Gopal Jain Managing Partner &amp; CO-Founder, </a:t>
            </a:r>
            <a:endParaRPr sz="2100" kern="0">
              <a:solidFill>
                <a:schemeClr val="bg1"/>
              </a:solidFill>
              <a:latin typeface="Arial"/>
              <a:ea typeface="Arial"/>
              <a:cs typeface="Arial"/>
              <a:sym typeface="Arial"/>
            </a:endParaRPr>
          </a:p>
          <a:p>
            <a:pPr algn="ctr" defTabSz="1371600">
              <a:buClr>
                <a:srgbClr val="000000"/>
              </a:buClr>
              <a:buSzPts val="1000"/>
            </a:pPr>
            <a:r>
              <a:rPr lang="en-US" sz="1500" kern="0">
                <a:solidFill>
                  <a:schemeClr val="bg1"/>
                </a:solidFill>
                <a:latin typeface="Arial"/>
                <a:ea typeface="Arial"/>
                <a:cs typeface="Arial"/>
                <a:sym typeface="Arial"/>
              </a:rPr>
              <a:t>Gaja Capital</a:t>
            </a:r>
            <a:endParaRPr sz="2100" kern="0">
              <a:solidFill>
                <a:schemeClr val="bg1"/>
              </a:solidFill>
              <a:latin typeface="Arial"/>
              <a:ea typeface="Arial"/>
              <a:cs typeface="Arial"/>
              <a:sym typeface="Arial"/>
            </a:endParaRPr>
          </a:p>
        </p:txBody>
      </p:sp>
      <p:sp>
        <p:nvSpPr>
          <p:cNvPr id="33" name="Google Shape;829;p254">
            <a:extLst>
              <a:ext uri="{FF2B5EF4-FFF2-40B4-BE49-F238E27FC236}">
                <a16:creationId xmlns:a16="http://schemas.microsoft.com/office/drawing/2014/main" id="{CAB480AC-691A-F326-A6EF-CE7300CA8A02}"/>
              </a:ext>
            </a:extLst>
          </p:cNvPr>
          <p:cNvSpPr txBox="1"/>
          <p:nvPr/>
        </p:nvSpPr>
        <p:spPr>
          <a:xfrm>
            <a:off x="606902" y="6278300"/>
            <a:ext cx="2054807" cy="923330"/>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Ashish Kotecha, </a:t>
            </a:r>
          </a:p>
          <a:p>
            <a:pPr algn="ctr" defTabSz="1371600">
              <a:buClr>
                <a:srgbClr val="000000"/>
              </a:buClr>
              <a:buSzPts val="1000"/>
            </a:pPr>
            <a:r>
              <a:rPr lang="en-IN" sz="1500" kern="0" dirty="0">
                <a:solidFill>
                  <a:schemeClr val="bg1"/>
                </a:solidFill>
                <a:latin typeface="Arial"/>
                <a:ea typeface="Arial"/>
                <a:cs typeface="Arial"/>
                <a:sym typeface="Arial"/>
              </a:rPr>
              <a:t>Partner, Asia Pacific Private Equity Team, Bain Capital</a:t>
            </a:r>
            <a:endParaRPr sz="1500" kern="0" dirty="0">
              <a:solidFill>
                <a:schemeClr val="bg1"/>
              </a:solidFill>
              <a:latin typeface="Arial"/>
              <a:ea typeface="Arial"/>
              <a:cs typeface="Arial"/>
              <a:sym typeface="Arial"/>
            </a:endParaRPr>
          </a:p>
        </p:txBody>
      </p:sp>
      <p:sp>
        <p:nvSpPr>
          <p:cNvPr id="34" name="Google Shape;848;p254">
            <a:extLst>
              <a:ext uri="{FF2B5EF4-FFF2-40B4-BE49-F238E27FC236}">
                <a16:creationId xmlns:a16="http://schemas.microsoft.com/office/drawing/2014/main" id="{B28D0699-87A3-A1C4-969C-5906AB6AFC98}"/>
              </a:ext>
            </a:extLst>
          </p:cNvPr>
          <p:cNvSpPr/>
          <p:nvPr/>
        </p:nvSpPr>
        <p:spPr>
          <a:xfrm>
            <a:off x="634037" y="7234726"/>
            <a:ext cx="4332812" cy="447950"/>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marL="0" marR="0" lvl="0" indent="0" algn="ctr" defTabSz="1371600" eaLnBrk="1" fontAlgn="auto" latinLnBrk="0" hangingPunct="1">
              <a:lnSpc>
                <a:spcPct val="100000"/>
              </a:lnSpc>
              <a:spcBef>
                <a:spcPts val="0"/>
              </a:spcBef>
              <a:spcAft>
                <a:spcPts val="0"/>
              </a:spcAft>
              <a:buClr>
                <a:srgbClr val="000000"/>
              </a:buClr>
              <a:buSzPts val="1200"/>
              <a:buFontTx/>
              <a:buNone/>
              <a:tabLst/>
              <a:defRPr/>
            </a:pPr>
            <a:r>
              <a:rPr kumimoji="0" lang="en-US" sz="1800" b="1" i="0" u="none" strike="noStrike" kern="0" cap="none" spc="0" normalizeH="0" baseline="0" noProof="0" dirty="0">
                <a:ln>
                  <a:noFill/>
                </a:ln>
                <a:solidFill>
                  <a:srgbClr val="FFFFFF"/>
                </a:solidFill>
                <a:effectLst/>
                <a:uLnTx/>
                <a:uFillTx/>
                <a:latin typeface="Arial"/>
                <a:ea typeface="Arial"/>
                <a:cs typeface="Arial"/>
                <a:sym typeface="Arial"/>
              </a:rPr>
              <a:t>VC COUNCIL</a:t>
            </a: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5" name="Google Shape;849;p254">
            <a:extLst>
              <a:ext uri="{FF2B5EF4-FFF2-40B4-BE49-F238E27FC236}">
                <a16:creationId xmlns:a16="http://schemas.microsoft.com/office/drawing/2014/main" id="{BF5D074A-F022-5E3D-EC10-CB6DBDA20702}"/>
              </a:ext>
            </a:extLst>
          </p:cNvPr>
          <p:cNvPicPr preferRelativeResize="0"/>
          <p:nvPr/>
        </p:nvPicPr>
        <p:blipFill rotWithShape="1">
          <a:blip r:embed="rId7">
            <a:alphaModFix/>
          </a:blip>
          <a:srcRect/>
          <a:stretch/>
        </p:blipFill>
        <p:spPr>
          <a:xfrm>
            <a:off x="807686" y="7814304"/>
            <a:ext cx="1393779" cy="1319895"/>
          </a:xfrm>
          <a:prstGeom prst="ellipse">
            <a:avLst/>
          </a:prstGeom>
          <a:noFill/>
          <a:ln>
            <a:noFill/>
          </a:ln>
        </p:spPr>
      </p:pic>
      <p:sp>
        <p:nvSpPr>
          <p:cNvPr id="36" name="Google Shape;850;p254">
            <a:extLst>
              <a:ext uri="{FF2B5EF4-FFF2-40B4-BE49-F238E27FC236}">
                <a16:creationId xmlns:a16="http://schemas.microsoft.com/office/drawing/2014/main" id="{DF818FF0-E50C-9D82-243C-4D0CDD72BE1A}"/>
              </a:ext>
            </a:extLst>
          </p:cNvPr>
          <p:cNvSpPr txBox="1"/>
          <p:nvPr/>
        </p:nvSpPr>
        <p:spPr>
          <a:xfrm>
            <a:off x="634037" y="9317827"/>
            <a:ext cx="1863017" cy="923330"/>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Rajan Anandan, Managing Director, </a:t>
            </a:r>
            <a:endParaRPr sz="15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Surge &amp; Peak XV Partners</a:t>
            </a:r>
            <a:endParaRPr sz="1500" kern="0" dirty="0">
              <a:solidFill>
                <a:schemeClr val="bg1"/>
              </a:solidFill>
              <a:latin typeface="Arial"/>
              <a:ea typeface="Arial"/>
              <a:cs typeface="Arial"/>
              <a:sym typeface="Arial"/>
            </a:endParaRPr>
          </a:p>
        </p:txBody>
      </p:sp>
      <p:pic>
        <p:nvPicPr>
          <p:cNvPr id="37" name="Google Shape;851;p254">
            <a:extLst>
              <a:ext uri="{FF2B5EF4-FFF2-40B4-BE49-F238E27FC236}">
                <a16:creationId xmlns:a16="http://schemas.microsoft.com/office/drawing/2014/main" id="{542CF6AB-1BC9-AE46-6F24-BB3919AFAAB6}"/>
              </a:ext>
            </a:extLst>
          </p:cNvPr>
          <p:cNvPicPr preferRelativeResize="0"/>
          <p:nvPr/>
        </p:nvPicPr>
        <p:blipFill rotWithShape="1">
          <a:blip r:embed="rId8">
            <a:alphaModFix/>
          </a:blip>
          <a:srcRect l="14037" t="3955" r="12102" b="35412"/>
          <a:stretch/>
        </p:blipFill>
        <p:spPr>
          <a:xfrm>
            <a:off x="5039142" y="7889994"/>
            <a:ext cx="1393779" cy="1266432"/>
          </a:xfrm>
          <a:prstGeom prst="ellipse">
            <a:avLst/>
          </a:prstGeom>
          <a:noFill/>
          <a:ln>
            <a:noFill/>
          </a:ln>
        </p:spPr>
      </p:pic>
      <p:sp>
        <p:nvSpPr>
          <p:cNvPr id="38" name="Google Shape;852;p254">
            <a:extLst>
              <a:ext uri="{FF2B5EF4-FFF2-40B4-BE49-F238E27FC236}">
                <a16:creationId xmlns:a16="http://schemas.microsoft.com/office/drawing/2014/main" id="{2D3571B1-6A24-C770-9D3F-C668B021F7AA}"/>
              </a:ext>
            </a:extLst>
          </p:cNvPr>
          <p:cNvSpPr txBox="1"/>
          <p:nvPr/>
        </p:nvSpPr>
        <p:spPr>
          <a:xfrm>
            <a:off x="4768628" y="9317827"/>
            <a:ext cx="2057502"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Manish </a:t>
            </a:r>
            <a:r>
              <a:rPr lang="en-US" sz="1500" kern="0" dirty="0" err="1">
                <a:solidFill>
                  <a:schemeClr val="bg1"/>
                </a:solidFill>
                <a:latin typeface="Arial"/>
                <a:ea typeface="Arial"/>
                <a:cs typeface="Arial"/>
                <a:sym typeface="Arial"/>
              </a:rPr>
              <a:t>Kheterpal</a:t>
            </a:r>
            <a:r>
              <a:rPr lang="en-US" sz="1500" kern="0" dirty="0">
                <a:solidFill>
                  <a:schemeClr val="bg1"/>
                </a:solidFill>
                <a:latin typeface="Arial"/>
                <a:ea typeface="Arial"/>
                <a:cs typeface="Arial"/>
                <a:sym typeface="Arial"/>
              </a:rPr>
              <a:t>, </a:t>
            </a:r>
          </a:p>
          <a:p>
            <a:pPr algn="ctr" defTabSz="1371600">
              <a:buClr>
                <a:srgbClr val="000000"/>
              </a:buClr>
              <a:buSzPts val="1000"/>
            </a:pPr>
            <a:r>
              <a:rPr lang="en-US" sz="1500" kern="0" dirty="0">
                <a:solidFill>
                  <a:schemeClr val="bg1"/>
                </a:solidFill>
                <a:latin typeface="Arial"/>
                <a:ea typeface="Arial"/>
                <a:cs typeface="Arial"/>
                <a:sym typeface="Arial"/>
              </a:rPr>
              <a:t>Co-Founder &amp; Partner, </a:t>
            </a:r>
            <a:r>
              <a:rPr lang="en-US" sz="1500" kern="0" dirty="0" err="1">
                <a:solidFill>
                  <a:schemeClr val="bg1"/>
                </a:solidFill>
                <a:latin typeface="Arial"/>
                <a:ea typeface="Arial"/>
                <a:cs typeface="Arial"/>
                <a:sym typeface="Arial"/>
              </a:rPr>
              <a:t>Waterbridge</a:t>
            </a:r>
            <a:r>
              <a:rPr lang="en-US" sz="1500" kern="0" dirty="0">
                <a:solidFill>
                  <a:schemeClr val="bg1"/>
                </a:solidFill>
                <a:latin typeface="Arial"/>
                <a:ea typeface="Arial"/>
                <a:cs typeface="Arial"/>
                <a:sym typeface="Arial"/>
              </a:rPr>
              <a:t>  Ventures </a:t>
            </a:r>
            <a:endParaRPr sz="1500" kern="0" dirty="0">
              <a:solidFill>
                <a:schemeClr val="bg1"/>
              </a:solidFill>
              <a:latin typeface="Arial"/>
              <a:ea typeface="Arial"/>
              <a:cs typeface="Arial"/>
              <a:sym typeface="Arial"/>
            </a:endParaRPr>
          </a:p>
        </p:txBody>
      </p:sp>
      <p:pic>
        <p:nvPicPr>
          <p:cNvPr id="39" name="Google Shape;861;p254" descr="Narendra Ostawal">
            <a:extLst>
              <a:ext uri="{FF2B5EF4-FFF2-40B4-BE49-F238E27FC236}">
                <a16:creationId xmlns:a16="http://schemas.microsoft.com/office/drawing/2014/main" id="{3947E869-0B26-4683-9040-9BF7538C49FA}"/>
              </a:ext>
            </a:extLst>
          </p:cNvPr>
          <p:cNvPicPr preferRelativeResize="0"/>
          <p:nvPr/>
        </p:nvPicPr>
        <p:blipFill rotWithShape="1">
          <a:blip r:embed="rId9">
            <a:alphaModFix/>
          </a:blip>
          <a:srcRect b="36267"/>
          <a:stretch/>
        </p:blipFill>
        <p:spPr>
          <a:xfrm>
            <a:off x="3043718" y="4858613"/>
            <a:ext cx="1470333" cy="1404660"/>
          </a:xfrm>
          <a:prstGeom prst="ellipse">
            <a:avLst/>
          </a:prstGeom>
          <a:noFill/>
          <a:ln>
            <a:noFill/>
          </a:ln>
        </p:spPr>
      </p:pic>
      <p:sp>
        <p:nvSpPr>
          <p:cNvPr id="40" name="Google Shape;862;p254">
            <a:extLst>
              <a:ext uri="{FF2B5EF4-FFF2-40B4-BE49-F238E27FC236}">
                <a16:creationId xmlns:a16="http://schemas.microsoft.com/office/drawing/2014/main" id="{84D9CF39-6E45-0F09-2B30-6EB36CE33245}"/>
              </a:ext>
            </a:extLst>
          </p:cNvPr>
          <p:cNvSpPr txBox="1"/>
          <p:nvPr/>
        </p:nvSpPr>
        <p:spPr>
          <a:xfrm>
            <a:off x="2376117" y="6386935"/>
            <a:ext cx="3116472"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Narendra </a:t>
            </a:r>
            <a:r>
              <a:rPr lang="en-US" sz="1500" kern="0" dirty="0" err="1">
                <a:solidFill>
                  <a:schemeClr val="bg1"/>
                </a:solidFill>
                <a:latin typeface="Arial"/>
                <a:ea typeface="Arial"/>
                <a:cs typeface="Arial"/>
                <a:sym typeface="Arial"/>
              </a:rPr>
              <a:t>Ostawal</a:t>
            </a:r>
            <a:r>
              <a:rPr lang="en-US" sz="1500" kern="0" dirty="0">
                <a:solidFill>
                  <a:schemeClr val="bg1"/>
                </a:solidFill>
                <a:latin typeface="Arial"/>
                <a:ea typeface="Arial"/>
                <a:cs typeface="Arial"/>
                <a:sym typeface="Arial"/>
              </a:rPr>
              <a:t>, </a:t>
            </a:r>
          </a:p>
          <a:p>
            <a:pPr algn="ctr" defTabSz="1371600">
              <a:buClr>
                <a:srgbClr val="000000"/>
              </a:buClr>
              <a:buSzPts val="1000"/>
            </a:pPr>
            <a:r>
              <a:rPr lang="en-US" sz="1500" kern="0" dirty="0">
                <a:solidFill>
                  <a:schemeClr val="bg1"/>
                </a:solidFill>
                <a:latin typeface="Arial"/>
                <a:ea typeface="Arial"/>
                <a:cs typeface="Arial"/>
                <a:sym typeface="Arial"/>
              </a:rPr>
              <a:t>Managing Director, </a:t>
            </a:r>
          </a:p>
          <a:p>
            <a:pPr algn="ctr" defTabSz="1371600">
              <a:buClr>
                <a:srgbClr val="000000"/>
              </a:buClr>
              <a:buSzPts val="1000"/>
            </a:pPr>
            <a:r>
              <a:rPr lang="en-US" sz="1500" kern="0" dirty="0">
                <a:solidFill>
                  <a:schemeClr val="bg1"/>
                </a:solidFill>
                <a:latin typeface="Arial"/>
                <a:ea typeface="Arial"/>
                <a:cs typeface="Arial"/>
                <a:sym typeface="Arial"/>
              </a:rPr>
              <a:t>Warburg Pincus</a:t>
            </a:r>
            <a:endParaRPr sz="1500" kern="0" dirty="0">
              <a:solidFill>
                <a:schemeClr val="bg1"/>
              </a:solidFill>
              <a:latin typeface="Arial"/>
              <a:ea typeface="Arial"/>
              <a:cs typeface="Arial"/>
              <a:sym typeface="Arial"/>
            </a:endParaRPr>
          </a:p>
        </p:txBody>
      </p:sp>
      <p:pic>
        <p:nvPicPr>
          <p:cNvPr id="41" name="Google Shape;863;p254" descr="Prashanth Prakash - MAP">
            <a:extLst>
              <a:ext uri="{FF2B5EF4-FFF2-40B4-BE49-F238E27FC236}">
                <a16:creationId xmlns:a16="http://schemas.microsoft.com/office/drawing/2014/main" id="{E85CC5EA-5FBA-8E5A-A709-D185EC9B40B0}"/>
              </a:ext>
            </a:extLst>
          </p:cNvPr>
          <p:cNvPicPr preferRelativeResize="0"/>
          <p:nvPr/>
        </p:nvPicPr>
        <p:blipFill rotWithShape="1">
          <a:blip r:embed="rId10">
            <a:alphaModFix/>
          </a:blip>
          <a:srcRect l="14238" t="14696" r="23228" b="14092"/>
          <a:stretch/>
        </p:blipFill>
        <p:spPr>
          <a:xfrm>
            <a:off x="2802826" y="7817489"/>
            <a:ext cx="1643702" cy="1366379"/>
          </a:xfrm>
          <a:prstGeom prst="ellipse">
            <a:avLst/>
          </a:prstGeom>
          <a:noFill/>
          <a:ln>
            <a:noFill/>
          </a:ln>
        </p:spPr>
      </p:pic>
      <p:sp>
        <p:nvSpPr>
          <p:cNvPr id="42" name="Google Shape;864;p254">
            <a:extLst>
              <a:ext uri="{FF2B5EF4-FFF2-40B4-BE49-F238E27FC236}">
                <a16:creationId xmlns:a16="http://schemas.microsoft.com/office/drawing/2014/main" id="{4CEB24B7-02D9-9E6D-8C4E-CA62F7BBF79C}"/>
              </a:ext>
            </a:extLst>
          </p:cNvPr>
          <p:cNvSpPr txBox="1"/>
          <p:nvPr/>
        </p:nvSpPr>
        <p:spPr>
          <a:xfrm>
            <a:off x="2768835" y="9353075"/>
            <a:ext cx="1762734"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Prashanth Prakash, </a:t>
            </a:r>
            <a:endParaRPr sz="21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Founding Partner, </a:t>
            </a:r>
            <a:r>
              <a:rPr lang="en-US" sz="1500" kern="0" dirty="0" err="1">
                <a:solidFill>
                  <a:schemeClr val="bg1"/>
                </a:solidFill>
                <a:latin typeface="Arial"/>
                <a:ea typeface="Arial"/>
                <a:cs typeface="Arial"/>
                <a:sym typeface="Arial"/>
              </a:rPr>
              <a:t>Accell</a:t>
            </a:r>
            <a:endParaRPr sz="1500" kern="0" dirty="0">
              <a:solidFill>
                <a:schemeClr val="bg1"/>
              </a:solidFill>
              <a:latin typeface="Arial"/>
              <a:ea typeface="Arial"/>
              <a:cs typeface="Arial"/>
              <a:sym typeface="Arial"/>
            </a:endParaRPr>
          </a:p>
        </p:txBody>
      </p:sp>
      <p:pic>
        <p:nvPicPr>
          <p:cNvPr id="43" name="Picture 2" descr="Ashish Kotecha | Bain Capital">
            <a:extLst>
              <a:ext uri="{FF2B5EF4-FFF2-40B4-BE49-F238E27FC236}">
                <a16:creationId xmlns:a16="http://schemas.microsoft.com/office/drawing/2014/main" id="{DA70FC73-F075-EAB5-CC64-69D15FD971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705" y="4894155"/>
            <a:ext cx="1397154" cy="1397802"/>
          </a:xfrm>
          <a:prstGeom prst="ellipse">
            <a:avLst/>
          </a:prstGeom>
          <a:noFill/>
          <a:extLst>
            <a:ext uri="{909E8E84-426E-40DD-AFC4-6F175D3DCCD1}">
              <a14:hiddenFill xmlns:a14="http://schemas.microsoft.com/office/drawing/2010/main">
                <a:solidFill>
                  <a:srgbClr val="FFFFFF"/>
                </a:solidFill>
              </a14:hiddenFill>
            </a:ext>
          </a:extLst>
        </p:spPr>
      </p:pic>
      <p:sp>
        <p:nvSpPr>
          <p:cNvPr id="44" name="Google Shape;823;p254">
            <a:extLst>
              <a:ext uri="{FF2B5EF4-FFF2-40B4-BE49-F238E27FC236}">
                <a16:creationId xmlns:a16="http://schemas.microsoft.com/office/drawing/2014/main" id="{E416C20F-22EE-B6C0-7404-67D162D24CA3}"/>
              </a:ext>
            </a:extLst>
          </p:cNvPr>
          <p:cNvSpPr/>
          <p:nvPr/>
        </p:nvSpPr>
        <p:spPr>
          <a:xfrm>
            <a:off x="12409801" y="1556660"/>
            <a:ext cx="5169050" cy="425568"/>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a:solidFill>
                  <a:srgbClr val="FFFFFF"/>
                </a:solidFill>
                <a:latin typeface="Arial"/>
                <a:ea typeface="Arial"/>
                <a:cs typeface="Arial"/>
                <a:sym typeface="Arial"/>
              </a:rPr>
              <a:t>PRIVATE EQUITY COUNCIL</a:t>
            </a:r>
            <a:endParaRPr sz="2100" kern="0">
              <a:solidFill>
                <a:srgbClr val="000000"/>
              </a:solidFill>
              <a:latin typeface="Arial"/>
              <a:ea typeface="Arial"/>
              <a:cs typeface="Arial"/>
              <a:sym typeface="Arial"/>
            </a:endParaRPr>
          </a:p>
        </p:txBody>
      </p:sp>
      <p:pic>
        <p:nvPicPr>
          <p:cNvPr id="45" name="Google Shape;830;p254">
            <a:extLst>
              <a:ext uri="{FF2B5EF4-FFF2-40B4-BE49-F238E27FC236}">
                <a16:creationId xmlns:a16="http://schemas.microsoft.com/office/drawing/2014/main" id="{8520C050-6543-9F24-3A70-783581D54CBE}"/>
              </a:ext>
            </a:extLst>
          </p:cNvPr>
          <p:cNvPicPr preferRelativeResize="0"/>
          <p:nvPr/>
        </p:nvPicPr>
        <p:blipFill rotWithShape="1">
          <a:blip r:embed="rId12">
            <a:alphaModFix/>
          </a:blip>
          <a:srcRect l="14246" t="14035" r="12521" b="28218"/>
          <a:stretch/>
        </p:blipFill>
        <p:spPr>
          <a:xfrm rot="-917118">
            <a:off x="12701015" y="2090119"/>
            <a:ext cx="1268724" cy="1191983"/>
          </a:xfrm>
          <a:prstGeom prst="ellipse">
            <a:avLst/>
          </a:prstGeom>
          <a:noFill/>
          <a:ln>
            <a:noFill/>
          </a:ln>
        </p:spPr>
      </p:pic>
      <p:sp>
        <p:nvSpPr>
          <p:cNvPr id="46" name="Google Shape;831;p254">
            <a:extLst>
              <a:ext uri="{FF2B5EF4-FFF2-40B4-BE49-F238E27FC236}">
                <a16:creationId xmlns:a16="http://schemas.microsoft.com/office/drawing/2014/main" id="{C479B2C3-DEC0-BF76-1AA5-0165CC42051F}"/>
              </a:ext>
            </a:extLst>
          </p:cNvPr>
          <p:cNvSpPr txBox="1"/>
          <p:nvPr/>
        </p:nvSpPr>
        <p:spPr>
          <a:xfrm>
            <a:off x="12064862" y="3355833"/>
            <a:ext cx="2608128"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Manish Kejriwal, </a:t>
            </a:r>
            <a:endParaRPr sz="21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Founder &amp; Managing Partner, </a:t>
            </a:r>
            <a:r>
              <a:rPr lang="en-US" sz="1500" kern="0" dirty="0" err="1">
                <a:solidFill>
                  <a:schemeClr val="bg1"/>
                </a:solidFill>
                <a:latin typeface="Arial"/>
                <a:ea typeface="Arial"/>
                <a:cs typeface="Arial"/>
                <a:sym typeface="Arial"/>
              </a:rPr>
              <a:t>Kedaara</a:t>
            </a:r>
            <a:r>
              <a:rPr lang="en-US" sz="1500" kern="0" dirty="0">
                <a:solidFill>
                  <a:schemeClr val="bg1"/>
                </a:solidFill>
                <a:latin typeface="Arial"/>
                <a:ea typeface="Arial"/>
                <a:cs typeface="Arial"/>
                <a:sym typeface="Arial"/>
              </a:rPr>
              <a:t> Capital</a:t>
            </a:r>
            <a:endParaRPr sz="2100" kern="0" dirty="0">
              <a:solidFill>
                <a:schemeClr val="bg1"/>
              </a:solidFill>
              <a:latin typeface="Arial"/>
              <a:ea typeface="Arial"/>
              <a:cs typeface="Arial"/>
              <a:sym typeface="Arial"/>
            </a:endParaRPr>
          </a:p>
        </p:txBody>
      </p:sp>
      <p:sp>
        <p:nvSpPr>
          <p:cNvPr id="47" name="Google Shape;832;p254">
            <a:extLst>
              <a:ext uri="{FF2B5EF4-FFF2-40B4-BE49-F238E27FC236}">
                <a16:creationId xmlns:a16="http://schemas.microsoft.com/office/drawing/2014/main" id="{D906DFD3-AEFF-F28E-F978-E0D7886F018B}"/>
              </a:ext>
            </a:extLst>
          </p:cNvPr>
          <p:cNvSpPr/>
          <p:nvPr/>
        </p:nvSpPr>
        <p:spPr>
          <a:xfrm>
            <a:off x="12391505" y="4222662"/>
            <a:ext cx="5213112" cy="461666"/>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a:solidFill>
                  <a:srgbClr val="FFFFFF"/>
                </a:solidFill>
                <a:latin typeface="Arial"/>
                <a:ea typeface="Arial"/>
                <a:cs typeface="Arial"/>
                <a:sym typeface="Arial"/>
              </a:rPr>
              <a:t>CREDIT &amp; SPECIAL SITUATIONS COUNCIL</a:t>
            </a:r>
            <a:endParaRPr sz="2100" kern="0">
              <a:solidFill>
                <a:srgbClr val="000000"/>
              </a:solidFill>
              <a:latin typeface="Arial"/>
              <a:ea typeface="Arial"/>
              <a:cs typeface="Arial"/>
              <a:sym typeface="Arial"/>
            </a:endParaRPr>
          </a:p>
        </p:txBody>
      </p:sp>
      <p:pic>
        <p:nvPicPr>
          <p:cNvPr id="48" name="Google Shape;833;p254">
            <a:extLst>
              <a:ext uri="{FF2B5EF4-FFF2-40B4-BE49-F238E27FC236}">
                <a16:creationId xmlns:a16="http://schemas.microsoft.com/office/drawing/2014/main" id="{F5DD01FC-41B8-9A59-4E75-7E13EDF6900A}"/>
              </a:ext>
            </a:extLst>
          </p:cNvPr>
          <p:cNvPicPr preferRelativeResize="0"/>
          <p:nvPr/>
        </p:nvPicPr>
        <p:blipFill rotWithShape="1">
          <a:blip r:embed="rId13">
            <a:alphaModFix/>
          </a:blip>
          <a:srcRect b="20563"/>
          <a:stretch/>
        </p:blipFill>
        <p:spPr>
          <a:xfrm>
            <a:off x="12801704" y="4801596"/>
            <a:ext cx="1197465" cy="1268276"/>
          </a:xfrm>
          <a:prstGeom prst="ellipse">
            <a:avLst/>
          </a:prstGeom>
          <a:noFill/>
          <a:ln>
            <a:noFill/>
          </a:ln>
        </p:spPr>
      </p:pic>
      <p:sp>
        <p:nvSpPr>
          <p:cNvPr id="49" name="Google Shape;834;p254">
            <a:extLst>
              <a:ext uri="{FF2B5EF4-FFF2-40B4-BE49-F238E27FC236}">
                <a16:creationId xmlns:a16="http://schemas.microsoft.com/office/drawing/2014/main" id="{C75DAC7B-BD9E-BD40-07A7-F0A4D48F6C26}"/>
              </a:ext>
            </a:extLst>
          </p:cNvPr>
          <p:cNvSpPr txBox="1"/>
          <p:nvPr/>
        </p:nvSpPr>
        <p:spPr>
          <a:xfrm>
            <a:off x="12284214" y="6110977"/>
            <a:ext cx="2608128" cy="461665"/>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Kanchan Jain, </a:t>
            </a:r>
            <a:endParaRPr sz="2100" kern="0" dirty="0">
              <a:solidFill>
                <a:schemeClr val="bg1"/>
              </a:solidFill>
              <a:latin typeface="Arial"/>
              <a:ea typeface="Arial"/>
              <a:cs typeface="Arial"/>
              <a:sym typeface="Arial"/>
            </a:endParaRPr>
          </a:p>
          <a:p>
            <a:pPr algn="ctr" defTabSz="1371600">
              <a:buClr>
                <a:srgbClr val="000000"/>
              </a:buClr>
              <a:buSzPts val="1000"/>
            </a:pPr>
            <a:r>
              <a:rPr lang="en-IN" sz="1500" kern="0" dirty="0">
                <a:solidFill>
                  <a:schemeClr val="bg1"/>
                </a:solidFill>
                <a:latin typeface="Arial"/>
                <a:cs typeface="Arial"/>
                <a:sym typeface="Arial"/>
              </a:rPr>
              <a:t>Head, </a:t>
            </a:r>
            <a:r>
              <a:rPr lang="en-IN" sz="1500" kern="0" dirty="0" err="1">
                <a:solidFill>
                  <a:schemeClr val="bg1"/>
                </a:solidFill>
                <a:latin typeface="Arial"/>
                <a:cs typeface="Arial"/>
                <a:sym typeface="Arial"/>
              </a:rPr>
              <a:t>Ascertis</a:t>
            </a:r>
            <a:r>
              <a:rPr lang="en-IN" sz="1500" kern="0" dirty="0">
                <a:solidFill>
                  <a:schemeClr val="bg1"/>
                </a:solidFill>
                <a:latin typeface="Arial"/>
                <a:cs typeface="Arial"/>
                <a:sym typeface="Arial"/>
              </a:rPr>
              <a:t> Credit Group</a:t>
            </a:r>
            <a:endParaRPr sz="1500" kern="0" dirty="0">
              <a:solidFill>
                <a:schemeClr val="bg1"/>
              </a:solidFill>
              <a:latin typeface="Arial"/>
              <a:cs typeface="Arial"/>
              <a:sym typeface="Arial"/>
            </a:endParaRPr>
          </a:p>
        </p:txBody>
      </p:sp>
      <p:pic>
        <p:nvPicPr>
          <p:cNvPr id="50" name="Google Shape;835;p254" descr="There's a huge opportunity for performing credit funds: VAM's Sukumar |  Company - Interviews - Business Standard">
            <a:extLst>
              <a:ext uri="{FF2B5EF4-FFF2-40B4-BE49-F238E27FC236}">
                <a16:creationId xmlns:a16="http://schemas.microsoft.com/office/drawing/2014/main" id="{B4063622-BC6C-7B8C-E784-E093C4B39EA3}"/>
              </a:ext>
            </a:extLst>
          </p:cNvPr>
          <p:cNvPicPr preferRelativeResize="0"/>
          <p:nvPr/>
        </p:nvPicPr>
        <p:blipFill rotWithShape="1">
          <a:blip r:embed="rId14">
            <a:alphaModFix/>
          </a:blip>
          <a:srcRect l="23291" r="32304" b="44066"/>
          <a:stretch/>
        </p:blipFill>
        <p:spPr>
          <a:xfrm>
            <a:off x="15561483" y="4761028"/>
            <a:ext cx="1338860" cy="1264901"/>
          </a:xfrm>
          <a:prstGeom prst="ellipse">
            <a:avLst/>
          </a:prstGeom>
          <a:noFill/>
          <a:ln>
            <a:noFill/>
          </a:ln>
        </p:spPr>
      </p:pic>
      <p:sp>
        <p:nvSpPr>
          <p:cNvPr id="51" name="Google Shape;836;p254">
            <a:extLst>
              <a:ext uri="{FF2B5EF4-FFF2-40B4-BE49-F238E27FC236}">
                <a16:creationId xmlns:a16="http://schemas.microsoft.com/office/drawing/2014/main" id="{C6E3A1CD-5C9F-6525-F227-7F19AE2A6CCB}"/>
              </a:ext>
            </a:extLst>
          </p:cNvPr>
          <p:cNvSpPr txBox="1"/>
          <p:nvPr/>
        </p:nvSpPr>
        <p:spPr>
          <a:xfrm>
            <a:off x="15045834" y="6102096"/>
            <a:ext cx="2608130"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a:solidFill>
                  <a:schemeClr val="bg1"/>
                </a:solidFill>
                <a:latin typeface="Arial"/>
                <a:ea typeface="Arial"/>
                <a:cs typeface="Arial"/>
                <a:sym typeface="Arial"/>
              </a:rPr>
              <a:t>Vineet Sukumar, </a:t>
            </a:r>
            <a:endParaRPr sz="2100" kern="0">
              <a:solidFill>
                <a:schemeClr val="bg1"/>
              </a:solidFill>
              <a:latin typeface="Arial"/>
              <a:ea typeface="Arial"/>
              <a:cs typeface="Arial"/>
              <a:sym typeface="Arial"/>
            </a:endParaRPr>
          </a:p>
          <a:p>
            <a:pPr algn="ctr" defTabSz="1371600">
              <a:buClr>
                <a:srgbClr val="000000"/>
              </a:buClr>
              <a:buSzPts val="1000"/>
            </a:pPr>
            <a:r>
              <a:rPr lang="en-US" sz="1500" kern="0">
                <a:solidFill>
                  <a:schemeClr val="bg1"/>
                </a:solidFill>
                <a:latin typeface="Arial"/>
                <a:ea typeface="Arial"/>
                <a:cs typeface="Arial"/>
                <a:sym typeface="Arial"/>
              </a:rPr>
              <a:t>Co-Founder &amp; Managing Director, Vivriti Capital </a:t>
            </a:r>
            <a:endParaRPr sz="2100" kern="0">
              <a:solidFill>
                <a:schemeClr val="bg1"/>
              </a:solidFill>
              <a:latin typeface="Arial"/>
              <a:ea typeface="Arial"/>
              <a:cs typeface="Arial"/>
              <a:sym typeface="Arial"/>
            </a:endParaRPr>
          </a:p>
        </p:txBody>
      </p:sp>
      <p:sp>
        <p:nvSpPr>
          <p:cNvPr id="52" name="Google Shape;853;p254">
            <a:extLst>
              <a:ext uri="{FF2B5EF4-FFF2-40B4-BE49-F238E27FC236}">
                <a16:creationId xmlns:a16="http://schemas.microsoft.com/office/drawing/2014/main" id="{A8C06269-AF09-C164-E764-A57F6465F2BD}"/>
              </a:ext>
            </a:extLst>
          </p:cNvPr>
          <p:cNvSpPr/>
          <p:nvPr/>
        </p:nvSpPr>
        <p:spPr>
          <a:xfrm>
            <a:off x="12344563" y="7143324"/>
            <a:ext cx="5213112" cy="461666"/>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a:solidFill>
                  <a:srgbClr val="FFFFFF"/>
                </a:solidFill>
                <a:latin typeface="Arial"/>
                <a:ea typeface="Arial"/>
                <a:cs typeface="Arial"/>
                <a:sym typeface="Arial"/>
              </a:rPr>
              <a:t>CAT III COUNCIL</a:t>
            </a:r>
            <a:endParaRPr sz="2100" kern="0">
              <a:solidFill>
                <a:srgbClr val="000000"/>
              </a:solidFill>
              <a:latin typeface="Arial"/>
              <a:ea typeface="Arial"/>
              <a:cs typeface="Arial"/>
              <a:sym typeface="Arial"/>
            </a:endParaRPr>
          </a:p>
        </p:txBody>
      </p:sp>
      <p:sp>
        <p:nvSpPr>
          <p:cNvPr id="53" name="Google Shape;854;p254">
            <a:extLst>
              <a:ext uri="{FF2B5EF4-FFF2-40B4-BE49-F238E27FC236}">
                <a16:creationId xmlns:a16="http://schemas.microsoft.com/office/drawing/2014/main" id="{E08F71B7-C860-9D29-E2C4-A1D2B734BE06}"/>
              </a:ext>
            </a:extLst>
          </p:cNvPr>
          <p:cNvSpPr txBox="1"/>
          <p:nvPr/>
        </p:nvSpPr>
        <p:spPr>
          <a:xfrm>
            <a:off x="14771442" y="8948556"/>
            <a:ext cx="3354949" cy="830936"/>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Bhautik Ambani, </a:t>
            </a:r>
          </a:p>
          <a:p>
            <a:pPr algn="ctr" defTabSz="1371600">
              <a:buClr>
                <a:srgbClr val="000000"/>
              </a:buClr>
              <a:buSzPts val="1000"/>
            </a:pPr>
            <a:r>
              <a:rPr lang="en-US" sz="1500" kern="0" dirty="0">
                <a:solidFill>
                  <a:schemeClr val="bg1"/>
                </a:solidFill>
                <a:latin typeface="Arial"/>
                <a:ea typeface="Arial"/>
                <a:cs typeface="Arial"/>
                <a:sym typeface="Arial"/>
              </a:rPr>
              <a:t>Chief Executive Officer, </a:t>
            </a:r>
            <a:r>
              <a:rPr lang="en-US" sz="1500" kern="0" dirty="0" err="1">
                <a:solidFill>
                  <a:schemeClr val="bg1"/>
                </a:solidFill>
                <a:latin typeface="Arial"/>
                <a:ea typeface="Arial"/>
                <a:cs typeface="Arial"/>
                <a:sym typeface="Arial"/>
              </a:rPr>
              <a:t>AlphaGrep</a:t>
            </a:r>
            <a:r>
              <a:rPr lang="en-US" sz="1500" kern="0" dirty="0">
                <a:solidFill>
                  <a:schemeClr val="bg1"/>
                </a:solidFill>
                <a:latin typeface="Arial"/>
                <a:ea typeface="Arial"/>
                <a:cs typeface="Arial"/>
                <a:sym typeface="Arial"/>
              </a:rPr>
              <a:t> Investment Management</a:t>
            </a:r>
            <a:endParaRPr sz="1500" kern="0" dirty="0">
              <a:solidFill>
                <a:schemeClr val="bg1"/>
              </a:solidFill>
              <a:latin typeface="Arial"/>
              <a:ea typeface="Arial"/>
              <a:cs typeface="Arial"/>
              <a:sym typeface="Arial"/>
            </a:endParaRPr>
          </a:p>
        </p:txBody>
      </p:sp>
      <p:sp>
        <p:nvSpPr>
          <p:cNvPr id="54" name="Google Shape;855;p254">
            <a:extLst>
              <a:ext uri="{FF2B5EF4-FFF2-40B4-BE49-F238E27FC236}">
                <a16:creationId xmlns:a16="http://schemas.microsoft.com/office/drawing/2014/main" id="{422DF10E-3969-A843-B769-FE9BB96B10F9}"/>
              </a:ext>
            </a:extLst>
          </p:cNvPr>
          <p:cNvSpPr txBox="1"/>
          <p:nvPr/>
        </p:nvSpPr>
        <p:spPr>
          <a:xfrm>
            <a:off x="12332037" y="8892603"/>
            <a:ext cx="2188800" cy="830936"/>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Vikaas M Sachdeva, Managing Director, Sundaram Alternates</a:t>
            </a:r>
            <a:endParaRPr sz="1500" kern="0" dirty="0">
              <a:solidFill>
                <a:schemeClr val="bg1"/>
              </a:solidFill>
              <a:latin typeface="Arial"/>
              <a:ea typeface="Arial"/>
              <a:cs typeface="Arial"/>
              <a:sym typeface="Arial"/>
            </a:endParaRPr>
          </a:p>
        </p:txBody>
      </p:sp>
      <p:pic>
        <p:nvPicPr>
          <p:cNvPr id="55" name="Google Shape;856;p254" descr="A person in a suit and tie&#10;&#10;Description automatically generated">
            <a:extLst>
              <a:ext uri="{FF2B5EF4-FFF2-40B4-BE49-F238E27FC236}">
                <a16:creationId xmlns:a16="http://schemas.microsoft.com/office/drawing/2014/main" id="{C66548E9-4426-2C07-20F1-20F599E220C4}"/>
              </a:ext>
            </a:extLst>
          </p:cNvPr>
          <p:cNvPicPr preferRelativeResize="0"/>
          <p:nvPr/>
        </p:nvPicPr>
        <p:blipFill rotWithShape="1">
          <a:blip r:embed="rId15">
            <a:alphaModFix/>
          </a:blip>
          <a:srcRect l="20112" r="24094"/>
          <a:stretch/>
        </p:blipFill>
        <p:spPr>
          <a:xfrm>
            <a:off x="12842643" y="7725446"/>
            <a:ext cx="1001199" cy="1004894"/>
          </a:xfrm>
          <a:prstGeom prst="ellipse">
            <a:avLst/>
          </a:prstGeom>
          <a:noFill/>
          <a:ln>
            <a:noFill/>
          </a:ln>
        </p:spPr>
      </p:pic>
      <p:pic>
        <p:nvPicPr>
          <p:cNvPr id="56" name="Google Shape;857;p254">
            <a:extLst>
              <a:ext uri="{FF2B5EF4-FFF2-40B4-BE49-F238E27FC236}">
                <a16:creationId xmlns:a16="http://schemas.microsoft.com/office/drawing/2014/main" id="{F31DD5C8-FFE3-4015-96AE-A9D7D6632DE7}"/>
              </a:ext>
            </a:extLst>
          </p:cNvPr>
          <p:cNvPicPr preferRelativeResize="0"/>
          <p:nvPr/>
        </p:nvPicPr>
        <p:blipFill rotWithShape="1">
          <a:blip r:embed="rId16">
            <a:alphaModFix/>
          </a:blip>
          <a:srcRect l="12087" r="10285" b="49781"/>
          <a:stretch/>
        </p:blipFill>
        <p:spPr>
          <a:xfrm>
            <a:off x="15595078" y="2105006"/>
            <a:ext cx="1213547" cy="1161924"/>
          </a:xfrm>
          <a:prstGeom prst="ellipse">
            <a:avLst/>
          </a:prstGeom>
          <a:noFill/>
          <a:ln>
            <a:noFill/>
          </a:ln>
        </p:spPr>
      </p:pic>
      <p:sp>
        <p:nvSpPr>
          <p:cNvPr id="57" name="Google Shape;858;p254">
            <a:extLst>
              <a:ext uri="{FF2B5EF4-FFF2-40B4-BE49-F238E27FC236}">
                <a16:creationId xmlns:a16="http://schemas.microsoft.com/office/drawing/2014/main" id="{56948A35-0BFE-CE93-9356-B6CA55DA59C1}"/>
              </a:ext>
            </a:extLst>
          </p:cNvPr>
          <p:cNvSpPr txBox="1"/>
          <p:nvPr/>
        </p:nvSpPr>
        <p:spPr>
          <a:xfrm>
            <a:off x="14817230" y="3493078"/>
            <a:ext cx="2995281" cy="461665"/>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Karan Bhagat</a:t>
            </a:r>
            <a:endParaRPr sz="21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Founder, MD &amp; CEO, 360 ONE</a:t>
            </a:r>
            <a:endParaRPr sz="2100" kern="0" dirty="0">
              <a:solidFill>
                <a:schemeClr val="bg1"/>
              </a:solidFill>
              <a:latin typeface="Arial"/>
              <a:ea typeface="Arial"/>
              <a:cs typeface="Arial"/>
              <a:sym typeface="Arial"/>
            </a:endParaRPr>
          </a:p>
        </p:txBody>
      </p:sp>
      <p:pic>
        <p:nvPicPr>
          <p:cNvPr id="58" name="Google Shape;865;p254" descr="AlphaGrep, a quantitative trading firm, appoints Bhautik Ambani as CEO of  its domestic investment management arm">
            <a:extLst>
              <a:ext uri="{FF2B5EF4-FFF2-40B4-BE49-F238E27FC236}">
                <a16:creationId xmlns:a16="http://schemas.microsoft.com/office/drawing/2014/main" id="{B13105E0-ECC9-948C-28A9-825B1F2227B0}"/>
              </a:ext>
            </a:extLst>
          </p:cNvPr>
          <p:cNvPicPr preferRelativeResize="0"/>
          <p:nvPr/>
        </p:nvPicPr>
        <p:blipFill rotWithShape="1">
          <a:blip r:embed="rId17">
            <a:alphaModFix/>
          </a:blip>
          <a:srcRect/>
          <a:stretch/>
        </p:blipFill>
        <p:spPr>
          <a:xfrm>
            <a:off x="15697864" y="7752255"/>
            <a:ext cx="1246283" cy="1140348"/>
          </a:xfrm>
          <a:prstGeom prst="ellipse">
            <a:avLst/>
          </a:prstGeom>
          <a:noFill/>
          <a:ln>
            <a:noFill/>
          </a:ln>
        </p:spPr>
      </p:pic>
    </p:spTree>
    <p:extLst>
      <p:ext uri="{BB962C8B-B14F-4D97-AF65-F5344CB8AC3E}">
        <p14:creationId xmlns:p14="http://schemas.microsoft.com/office/powerpoint/2010/main" val="156766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243F1-D275-A78D-1646-C82B832961E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980CBE-6092-1EDA-869D-779C3F4D6AE4}"/>
              </a:ext>
            </a:extLst>
          </p:cNvPr>
          <p:cNvGrpSpPr/>
          <p:nvPr/>
        </p:nvGrpSpPr>
        <p:grpSpPr>
          <a:xfrm>
            <a:off x="-430453" y="-173542"/>
            <a:ext cx="19148907" cy="10634084"/>
            <a:chOff x="0" y="0"/>
            <a:chExt cx="5043334" cy="2800747"/>
          </a:xfrm>
        </p:grpSpPr>
        <p:sp>
          <p:nvSpPr>
            <p:cNvPr id="3" name="Freeform 3">
              <a:extLst>
                <a:ext uri="{FF2B5EF4-FFF2-40B4-BE49-F238E27FC236}">
                  <a16:creationId xmlns:a16="http://schemas.microsoft.com/office/drawing/2014/main" id="{8B82B24C-2538-98EA-C563-B560EA0766A5}"/>
                </a:ext>
              </a:extLst>
            </p:cNvPr>
            <p:cNvSpPr/>
            <p:nvPr/>
          </p:nvSpPr>
          <p:spPr>
            <a:xfrm>
              <a:off x="0" y="0"/>
              <a:ext cx="5043334" cy="2800746"/>
            </a:xfrm>
            <a:custGeom>
              <a:avLst/>
              <a:gdLst/>
              <a:ahLst/>
              <a:cxnLst/>
              <a:rect l="l" t="t" r="r" b="b"/>
              <a:pathLst>
                <a:path w="5043334" h="2800746">
                  <a:moveTo>
                    <a:pt x="0" y="0"/>
                  </a:moveTo>
                  <a:lnTo>
                    <a:pt x="5043334" y="0"/>
                  </a:lnTo>
                  <a:lnTo>
                    <a:pt x="5043334" y="2800746"/>
                  </a:lnTo>
                  <a:lnTo>
                    <a:pt x="0" y="2800746"/>
                  </a:lnTo>
                  <a:close/>
                </a:path>
              </a:pathLst>
            </a:custGeom>
            <a:solidFill>
              <a:srgbClr val="0563C1"/>
            </a:solidFill>
          </p:spPr>
          <p:txBody>
            <a:bodyPr/>
            <a:lstStyle/>
            <a:p>
              <a:endParaRPr lang="en-US"/>
            </a:p>
          </p:txBody>
        </p:sp>
        <p:sp>
          <p:nvSpPr>
            <p:cNvPr id="4" name="TextBox 4">
              <a:extLst>
                <a:ext uri="{FF2B5EF4-FFF2-40B4-BE49-F238E27FC236}">
                  <a16:creationId xmlns:a16="http://schemas.microsoft.com/office/drawing/2014/main" id="{C692BEDD-AE5D-9235-507A-2E0FF33B6F56}"/>
                </a:ext>
              </a:extLst>
            </p:cNvPr>
            <p:cNvSpPr txBox="1"/>
            <p:nvPr/>
          </p:nvSpPr>
          <p:spPr>
            <a:xfrm>
              <a:off x="0" y="-38100"/>
              <a:ext cx="5043334" cy="283884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47168DDA-E805-CFF8-5F45-AF02F6CD75F1}"/>
              </a:ext>
            </a:extLst>
          </p:cNvPr>
          <p:cNvGrpSpPr/>
          <p:nvPr/>
        </p:nvGrpSpPr>
        <p:grpSpPr>
          <a:xfrm>
            <a:off x="-1066800" y="530298"/>
            <a:ext cx="21329324" cy="10746899"/>
            <a:chOff x="0" y="0"/>
            <a:chExt cx="28439099" cy="14329198"/>
          </a:xfrm>
        </p:grpSpPr>
        <p:sp>
          <p:nvSpPr>
            <p:cNvPr id="10" name="Freeform 10">
              <a:extLst>
                <a:ext uri="{FF2B5EF4-FFF2-40B4-BE49-F238E27FC236}">
                  <a16:creationId xmlns:a16="http://schemas.microsoft.com/office/drawing/2014/main" id="{640D24E5-725B-6BA7-4676-9751F361C56F}"/>
                </a:ext>
              </a:extLst>
            </p:cNvPr>
            <p:cNvSpPr/>
            <p:nvPr/>
          </p:nvSpPr>
          <p:spPr>
            <a:xfrm>
              <a:off x="14109901"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60D06057-1BF0-B0E8-549A-98192ACCF6C3}"/>
                </a:ext>
              </a:extLst>
            </p:cNvPr>
            <p:cNvSpPr/>
            <p:nvPr/>
          </p:nvSpPr>
          <p:spPr>
            <a:xfrm>
              <a:off x="0"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sp>
        <p:nvSpPr>
          <p:cNvPr id="30" name="Freeform 30">
            <a:extLst>
              <a:ext uri="{FF2B5EF4-FFF2-40B4-BE49-F238E27FC236}">
                <a16:creationId xmlns:a16="http://schemas.microsoft.com/office/drawing/2014/main" id="{29740C2B-B345-ED69-8503-3F19DC7B81C2}"/>
              </a:ext>
            </a:extLst>
          </p:cNvPr>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sp>
        <p:nvSpPr>
          <p:cNvPr id="5" name="Google Shape;877;p5">
            <a:extLst>
              <a:ext uri="{FF2B5EF4-FFF2-40B4-BE49-F238E27FC236}">
                <a16:creationId xmlns:a16="http://schemas.microsoft.com/office/drawing/2014/main" id="{0F5F83AD-090C-6429-849A-FA05911394B0}"/>
              </a:ext>
            </a:extLst>
          </p:cNvPr>
          <p:cNvSpPr/>
          <p:nvPr/>
        </p:nvSpPr>
        <p:spPr>
          <a:xfrm>
            <a:off x="683384" y="4275543"/>
            <a:ext cx="4332812" cy="499302"/>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a:solidFill>
                  <a:srgbClr val="FFFFFF"/>
                </a:solidFill>
                <a:latin typeface="Roboto"/>
                <a:ea typeface="Roboto"/>
                <a:cs typeface="Roboto"/>
                <a:sym typeface="Roboto"/>
              </a:rPr>
              <a:t>INFRASTRUCTURE COUNCIL </a:t>
            </a:r>
            <a:endParaRPr sz="2100" kern="0">
              <a:solidFill>
                <a:srgbClr val="000000"/>
              </a:solidFill>
              <a:latin typeface="Arial"/>
              <a:ea typeface="Arial"/>
              <a:cs typeface="Arial"/>
              <a:sym typeface="Arial"/>
            </a:endParaRPr>
          </a:p>
        </p:txBody>
      </p:sp>
      <p:sp>
        <p:nvSpPr>
          <p:cNvPr id="6" name="Google Shape;878;p5">
            <a:extLst>
              <a:ext uri="{FF2B5EF4-FFF2-40B4-BE49-F238E27FC236}">
                <a16:creationId xmlns:a16="http://schemas.microsoft.com/office/drawing/2014/main" id="{B553CCBF-CAE0-F9A7-F817-5B25B41E1CCF}"/>
              </a:ext>
            </a:extLst>
          </p:cNvPr>
          <p:cNvSpPr/>
          <p:nvPr/>
        </p:nvSpPr>
        <p:spPr>
          <a:xfrm>
            <a:off x="645824" y="1487772"/>
            <a:ext cx="4289718" cy="499302"/>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dirty="0">
                <a:solidFill>
                  <a:srgbClr val="FFFFFF"/>
                </a:solidFill>
                <a:latin typeface="Roboto"/>
                <a:ea typeface="Roboto"/>
                <a:cs typeface="Roboto"/>
                <a:sym typeface="Roboto"/>
              </a:rPr>
              <a:t>REAL ESTATE COUNCIL </a:t>
            </a:r>
            <a:endParaRPr sz="2100" kern="0" dirty="0">
              <a:solidFill>
                <a:srgbClr val="000000"/>
              </a:solidFill>
              <a:latin typeface="Arial"/>
              <a:ea typeface="Arial"/>
              <a:cs typeface="Arial"/>
              <a:sym typeface="Arial"/>
            </a:endParaRPr>
          </a:p>
        </p:txBody>
      </p:sp>
      <p:pic>
        <p:nvPicPr>
          <p:cNvPr id="7" name="Google Shape;881;p5" descr="Vipul Roongta - Managing Director &amp; CEO - HDFC Capital Advisors Limited |  LinkedIn">
            <a:extLst>
              <a:ext uri="{FF2B5EF4-FFF2-40B4-BE49-F238E27FC236}">
                <a16:creationId xmlns:a16="http://schemas.microsoft.com/office/drawing/2014/main" id="{7ACCAD4A-D1C3-CF7D-3674-715E66CA7347}"/>
              </a:ext>
            </a:extLst>
          </p:cNvPr>
          <p:cNvPicPr preferRelativeResize="0"/>
          <p:nvPr/>
        </p:nvPicPr>
        <p:blipFill rotWithShape="1">
          <a:blip r:embed="rId5">
            <a:alphaModFix/>
          </a:blip>
          <a:srcRect l="5716" t="5533" r="10500" b="13370"/>
          <a:stretch/>
        </p:blipFill>
        <p:spPr>
          <a:xfrm>
            <a:off x="1058140" y="2097351"/>
            <a:ext cx="1172240" cy="1134615"/>
          </a:xfrm>
          <a:prstGeom prst="ellipse">
            <a:avLst/>
          </a:prstGeom>
          <a:noFill/>
          <a:ln>
            <a:noFill/>
          </a:ln>
        </p:spPr>
      </p:pic>
      <p:sp>
        <p:nvSpPr>
          <p:cNvPr id="8" name="Google Shape;882;p5">
            <a:extLst>
              <a:ext uri="{FF2B5EF4-FFF2-40B4-BE49-F238E27FC236}">
                <a16:creationId xmlns:a16="http://schemas.microsoft.com/office/drawing/2014/main" id="{3CC91093-82FE-467C-0893-30D1B7DE8EDE}"/>
              </a:ext>
            </a:extLst>
          </p:cNvPr>
          <p:cNvSpPr txBox="1"/>
          <p:nvPr/>
        </p:nvSpPr>
        <p:spPr>
          <a:xfrm>
            <a:off x="494807" y="3373417"/>
            <a:ext cx="2338587"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Vipul </a:t>
            </a:r>
            <a:r>
              <a:rPr lang="en-US" sz="1500" kern="0" dirty="0" err="1">
                <a:solidFill>
                  <a:schemeClr val="bg1"/>
                </a:solidFill>
                <a:latin typeface="Arial"/>
                <a:ea typeface="Arial"/>
                <a:cs typeface="Arial"/>
                <a:sym typeface="Arial"/>
              </a:rPr>
              <a:t>Roongta</a:t>
            </a:r>
            <a:r>
              <a:rPr lang="en-US" sz="1500" kern="0" dirty="0">
                <a:solidFill>
                  <a:schemeClr val="bg1"/>
                </a:solidFill>
                <a:latin typeface="Arial"/>
                <a:ea typeface="Arial"/>
                <a:cs typeface="Arial"/>
                <a:sym typeface="Arial"/>
              </a:rPr>
              <a:t>, </a:t>
            </a:r>
            <a:endParaRPr sz="21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Managing Director &amp; CEO,</a:t>
            </a:r>
            <a:endParaRPr sz="21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HDFC Capital Advisors</a:t>
            </a:r>
            <a:endParaRPr sz="2100" kern="0" dirty="0">
              <a:solidFill>
                <a:schemeClr val="bg1"/>
              </a:solidFill>
              <a:latin typeface="Arial"/>
              <a:ea typeface="Arial"/>
              <a:cs typeface="Arial"/>
              <a:sym typeface="Arial"/>
            </a:endParaRPr>
          </a:p>
        </p:txBody>
      </p:sp>
      <p:sp>
        <p:nvSpPr>
          <p:cNvPr id="12" name="Google Shape;884;p5">
            <a:extLst>
              <a:ext uri="{FF2B5EF4-FFF2-40B4-BE49-F238E27FC236}">
                <a16:creationId xmlns:a16="http://schemas.microsoft.com/office/drawing/2014/main" id="{CC6CBD0C-8117-29B0-6953-F5BF636CC5AB}"/>
              </a:ext>
            </a:extLst>
          </p:cNvPr>
          <p:cNvSpPr txBox="1"/>
          <p:nvPr/>
        </p:nvSpPr>
        <p:spPr>
          <a:xfrm>
            <a:off x="3062891" y="3472659"/>
            <a:ext cx="2164425"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Amit Bhagat, CEO &amp; Managing Director, ASK Investment Advisors</a:t>
            </a:r>
          </a:p>
        </p:txBody>
      </p:sp>
      <p:pic>
        <p:nvPicPr>
          <p:cNvPr id="13" name="Google Shape;885;p5" descr="NIIF | Our Team | Culture | Jobs">
            <a:extLst>
              <a:ext uri="{FF2B5EF4-FFF2-40B4-BE49-F238E27FC236}">
                <a16:creationId xmlns:a16="http://schemas.microsoft.com/office/drawing/2014/main" id="{FA77F16A-F409-4D05-4808-28C4F7D9F859}"/>
              </a:ext>
            </a:extLst>
          </p:cNvPr>
          <p:cNvPicPr preferRelativeResize="0"/>
          <p:nvPr/>
        </p:nvPicPr>
        <p:blipFill rotWithShape="1">
          <a:blip r:embed="rId6">
            <a:alphaModFix/>
          </a:blip>
          <a:srcRect/>
          <a:stretch/>
        </p:blipFill>
        <p:spPr>
          <a:xfrm>
            <a:off x="938073" y="4933327"/>
            <a:ext cx="1182840" cy="1248842"/>
          </a:xfrm>
          <a:prstGeom prst="ellipse">
            <a:avLst/>
          </a:prstGeom>
          <a:noFill/>
          <a:ln>
            <a:noFill/>
          </a:ln>
        </p:spPr>
      </p:pic>
      <p:sp>
        <p:nvSpPr>
          <p:cNvPr id="14" name="Google Shape;886;p5">
            <a:extLst>
              <a:ext uri="{FF2B5EF4-FFF2-40B4-BE49-F238E27FC236}">
                <a16:creationId xmlns:a16="http://schemas.microsoft.com/office/drawing/2014/main" id="{31236B00-7829-1332-A2A9-219F0F220196}"/>
              </a:ext>
            </a:extLst>
          </p:cNvPr>
          <p:cNvSpPr txBox="1"/>
          <p:nvPr/>
        </p:nvSpPr>
        <p:spPr>
          <a:xfrm>
            <a:off x="262208" y="6269508"/>
            <a:ext cx="2363286" cy="923330"/>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Parag </a:t>
            </a:r>
            <a:r>
              <a:rPr lang="en-US" sz="1500" kern="0" dirty="0" err="1">
                <a:solidFill>
                  <a:schemeClr val="bg1"/>
                </a:solidFill>
                <a:latin typeface="Arial"/>
                <a:ea typeface="Arial"/>
                <a:cs typeface="Arial"/>
                <a:sym typeface="Arial"/>
              </a:rPr>
              <a:t>Baduni</a:t>
            </a:r>
            <a:r>
              <a:rPr lang="en-US" sz="1500" kern="0" dirty="0">
                <a:solidFill>
                  <a:schemeClr val="bg1"/>
                </a:solidFill>
                <a:latin typeface="Arial"/>
                <a:ea typeface="Arial"/>
                <a:cs typeface="Arial"/>
                <a:sym typeface="Arial"/>
              </a:rPr>
              <a:t> </a:t>
            </a:r>
            <a:endParaRPr sz="15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Partner, National Investment and Infrastructure Fund (NIIF)</a:t>
            </a:r>
            <a:endParaRPr sz="2100" kern="0" dirty="0">
              <a:solidFill>
                <a:schemeClr val="bg1"/>
              </a:solidFill>
              <a:latin typeface="Arial"/>
              <a:ea typeface="Arial"/>
              <a:cs typeface="Arial"/>
              <a:sym typeface="Arial"/>
            </a:endParaRPr>
          </a:p>
        </p:txBody>
      </p:sp>
      <p:pic>
        <p:nvPicPr>
          <p:cNvPr id="15" name="Google Shape;887;p5" descr="Arpit Agrawal, Managing Director, Infrastructure">
            <a:extLst>
              <a:ext uri="{FF2B5EF4-FFF2-40B4-BE49-F238E27FC236}">
                <a16:creationId xmlns:a16="http://schemas.microsoft.com/office/drawing/2014/main" id="{901DFAE2-11F5-C7FD-C89E-20C1B4E25462}"/>
              </a:ext>
            </a:extLst>
          </p:cNvPr>
          <p:cNvPicPr preferRelativeResize="0"/>
          <p:nvPr/>
        </p:nvPicPr>
        <p:blipFill rotWithShape="1">
          <a:blip r:embed="rId7">
            <a:alphaModFix/>
          </a:blip>
          <a:srcRect l="8990" r="9530" b="13327"/>
          <a:stretch/>
        </p:blipFill>
        <p:spPr>
          <a:xfrm>
            <a:off x="2583785" y="4925259"/>
            <a:ext cx="1330220" cy="1243443"/>
          </a:xfrm>
          <a:prstGeom prst="ellipse">
            <a:avLst/>
          </a:prstGeom>
          <a:noFill/>
          <a:ln>
            <a:noFill/>
          </a:ln>
        </p:spPr>
      </p:pic>
      <p:sp>
        <p:nvSpPr>
          <p:cNvPr id="16" name="Google Shape;888;p5">
            <a:extLst>
              <a:ext uri="{FF2B5EF4-FFF2-40B4-BE49-F238E27FC236}">
                <a16:creationId xmlns:a16="http://schemas.microsoft.com/office/drawing/2014/main" id="{1108FB82-5135-2500-E844-6571D4746852}"/>
              </a:ext>
            </a:extLst>
          </p:cNvPr>
          <p:cNvSpPr txBox="1"/>
          <p:nvPr/>
        </p:nvSpPr>
        <p:spPr>
          <a:xfrm>
            <a:off x="2358713" y="6295051"/>
            <a:ext cx="2072615" cy="1154162"/>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Arpit Aggarwal, Managing Partner, Brookfield Asset Management</a:t>
            </a:r>
            <a:endParaRPr sz="2100" kern="0" dirty="0">
              <a:solidFill>
                <a:schemeClr val="bg1"/>
              </a:solidFill>
              <a:latin typeface="Arial"/>
              <a:ea typeface="Arial"/>
              <a:cs typeface="Arial"/>
              <a:sym typeface="Arial"/>
            </a:endParaRPr>
          </a:p>
          <a:p>
            <a:pPr algn="ctr" defTabSz="1371600">
              <a:buClr>
                <a:srgbClr val="000000"/>
              </a:buClr>
              <a:buSzPts val="1000"/>
            </a:pPr>
            <a:r>
              <a:rPr lang="en-US" sz="1500" kern="0" dirty="0">
                <a:solidFill>
                  <a:schemeClr val="bg1"/>
                </a:solidFill>
                <a:latin typeface="Arial"/>
                <a:ea typeface="Arial"/>
                <a:cs typeface="Arial"/>
                <a:sym typeface="Arial"/>
              </a:rPr>
              <a:t> </a:t>
            </a:r>
            <a:endParaRPr sz="2100" kern="0" dirty="0">
              <a:solidFill>
                <a:schemeClr val="bg1"/>
              </a:solidFill>
              <a:latin typeface="Arial"/>
              <a:ea typeface="Arial"/>
              <a:cs typeface="Arial"/>
              <a:sym typeface="Arial"/>
            </a:endParaRPr>
          </a:p>
        </p:txBody>
      </p:sp>
      <p:sp>
        <p:nvSpPr>
          <p:cNvPr id="17" name="Google Shape;907;p5">
            <a:extLst>
              <a:ext uri="{FF2B5EF4-FFF2-40B4-BE49-F238E27FC236}">
                <a16:creationId xmlns:a16="http://schemas.microsoft.com/office/drawing/2014/main" id="{68C2E934-3BB1-7CEE-3257-4802CA8BE54D}"/>
              </a:ext>
            </a:extLst>
          </p:cNvPr>
          <p:cNvSpPr/>
          <p:nvPr/>
        </p:nvSpPr>
        <p:spPr>
          <a:xfrm>
            <a:off x="645824" y="7402271"/>
            <a:ext cx="4665270" cy="447950"/>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dirty="0">
                <a:solidFill>
                  <a:srgbClr val="FFFFFF"/>
                </a:solidFill>
                <a:latin typeface="Arial"/>
                <a:ea typeface="Arial"/>
                <a:cs typeface="Arial"/>
                <a:sym typeface="Arial"/>
              </a:rPr>
              <a:t>CLIMATE &amp; SUSTAINABILITY COUNCIL</a:t>
            </a:r>
            <a:endParaRPr sz="2100" kern="0" dirty="0">
              <a:solidFill>
                <a:srgbClr val="000000"/>
              </a:solidFill>
              <a:latin typeface="Arial"/>
              <a:ea typeface="Arial"/>
              <a:cs typeface="Arial"/>
              <a:sym typeface="Arial"/>
            </a:endParaRPr>
          </a:p>
        </p:txBody>
      </p:sp>
      <p:pic>
        <p:nvPicPr>
          <p:cNvPr id="18" name="Google Shape;909;p5" descr="US$5 Billion Everstone Group appoints leading lawyer Pratibha Jain as Group  General Counsel &amp; Head of Corporate Affairs">
            <a:extLst>
              <a:ext uri="{FF2B5EF4-FFF2-40B4-BE49-F238E27FC236}">
                <a16:creationId xmlns:a16="http://schemas.microsoft.com/office/drawing/2014/main" id="{609EC5CE-93EB-E605-F47B-C97497CE043D}"/>
              </a:ext>
            </a:extLst>
          </p:cNvPr>
          <p:cNvPicPr preferRelativeResize="0"/>
          <p:nvPr/>
        </p:nvPicPr>
        <p:blipFill rotWithShape="1">
          <a:blip r:embed="rId8">
            <a:alphaModFix/>
          </a:blip>
          <a:srcRect l="12409" r="12228" b="10676"/>
          <a:stretch/>
        </p:blipFill>
        <p:spPr>
          <a:xfrm>
            <a:off x="898019" y="7915819"/>
            <a:ext cx="1631426" cy="1450223"/>
          </a:xfrm>
          <a:prstGeom prst="ellipse">
            <a:avLst/>
          </a:prstGeom>
          <a:noFill/>
          <a:ln>
            <a:noFill/>
          </a:ln>
        </p:spPr>
      </p:pic>
      <p:sp>
        <p:nvSpPr>
          <p:cNvPr id="19" name="Google Shape;910;p5">
            <a:extLst>
              <a:ext uri="{FF2B5EF4-FFF2-40B4-BE49-F238E27FC236}">
                <a16:creationId xmlns:a16="http://schemas.microsoft.com/office/drawing/2014/main" id="{73EBC318-5292-AEF2-311C-249FCB3BACD9}"/>
              </a:ext>
            </a:extLst>
          </p:cNvPr>
          <p:cNvSpPr txBox="1"/>
          <p:nvPr/>
        </p:nvSpPr>
        <p:spPr>
          <a:xfrm>
            <a:off x="280826" y="9492518"/>
            <a:ext cx="2608128"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Pratibha Jain, Group General Counsel and Head of Strategy, Everstone Group </a:t>
            </a:r>
            <a:endParaRPr sz="2100" kern="0" dirty="0">
              <a:solidFill>
                <a:schemeClr val="bg1"/>
              </a:solidFill>
              <a:latin typeface="Arial"/>
              <a:ea typeface="Arial"/>
              <a:cs typeface="Arial"/>
              <a:sym typeface="Arial"/>
            </a:endParaRPr>
          </a:p>
        </p:txBody>
      </p:sp>
      <p:pic>
        <p:nvPicPr>
          <p:cNvPr id="20" name="Picture 2" descr="AMIT BHAGAT">
            <a:extLst>
              <a:ext uri="{FF2B5EF4-FFF2-40B4-BE49-F238E27FC236}">
                <a16:creationId xmlns:a16="http://schemas.microsoft.com/office/drawing/2014/main" id="{E3CCD2BE-45C0-8C2F-14FB-2D4270A9C44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685" t="5128" r="19577" b="41685"/>
          <a:stretch/>
        </p:blipFill>
        <p:spPr bwMode="auto">
          <a:xfrm>
            <a:off x="3300310" y="2075505"/>
            <a:ext cx="1346666" cy="1382799"/>
          </a:xfrm>
          <a:prstGeom prst="ellipse">
            <a:avLst/>
          </a:prstGeom>
          <a:noFill/>
          <a:extLst>
            <a:ext uri="{909E8E84-426E-40DD-AFC4-6F175D3DCCD1}">
              <a14:hiddenFill xmlns:a14="http://schemas.microsoft.com/office/drawing/2010/main">
                <a:solidFill>
                  <a:srgbClr val="FFFFFF"/>
                </a:solidFill>
              </a14:hiddenFill>
            </a:ext>
          </a:extLst>
        </p:spPr>
      </p:pic>
      <p:sp>
        <p:nvSpPr>
          <p:cNvPr id="21" name="Google Shape;910;p5">
            <a:extLst>
              <a:ext uri="{FF2B5EF4-FFF2-40B4-BE49-F238E27FC236}">
                <a16:creationId xmlns:a16="http://schemas.microsoft.com/office/drawing/2014/main" id="{A0D38577-4AD6-1256-8120-78419D740AA3}"/>
              </a:ext>
            </a:extLst>
          </p:cNvPr>
          <p:cNvSpPr txBox="1"/>
          <p:nvPr/>
        </p:nvSpPr>
        <p:spPr>
          <a:xfrm>
            <a:off x="3159583" y="9606416"/>
            <a:ext cx="2608128" cy="461665"/>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Akhilesh </a:t>
            </a:r>
            <a:r>
              <a:rPr lang="en-US" sz="1500" kern="0" dirty="0" err="1">
                <a:solidFill>
                  <a:schemeClr val="bg1"/>
                </a:solidFill>
                <a:latin typeface="Arial"/>
                <a:ea typeface="Arial"/>
                <a:cs typeface="Arial"/>
                <a:sym typeface="Arial"/>
              </a:rPr>
              <a:t>Tilotia</a:t>
            </a:r>
            <a:r>
              <a:rPr lang="en-US" sz="1500" kern="0" dirty="0">
                <a:solidFill>
                  <a:schemeClr val="bg1"/>
                </a:solidFill>
                <a:latin typeface="Arial"/>
                <a:cs typeface="Arial"/>
                <a:sym typeface="Arial"/>
              </a:rPr>
              <a:t>, </a:t>
            </a:r>
          </a:p>
          <a:p>
            <a:pPr algn="ctr" defTabSz="1371600">
              <a:buClr>
                <a:srgbClr val="000000"/>
              </a:buClr>
              <a:buSzPts val="1000"/>
            </a:pPr>
            <a:r>
              <a:rPr lang="en-US" sz="1500" kern="0" dirty="0">
                <a:solidFill>
                  <a:schemeClr val="bg1"/>
                </a:solidFill>
                <a:latin typeface="Arial"/>
                <a:ea typeface="Arial"/>
                <a:cs typeface="Arial"/>
                <a:sym typeface="Arial"/>
              </a:rPr>
              <a:t>Co-founder</a:t>
            </a:r>
            <a:r>
              <a:rPr lang="en-US" sz="1500" kern="0" dirty="0">
                <a:solidFill>
                  <a:schemeClr val="bg1"/>
                </a:solidFill>
                <a:latin typeface="Arial"/>
                <a:cs typeface="Arial"/>
                <a:sym typeface="Arial"/>
              </a:rPr>
              <a:t>, </a:t>
            </a:r>
            <a:r>
              <a:rPr lang="en-US" sz="1500" kern="0" dirty="0" err="1">
                <a:solidFill>
                  <a:schemeClr val="bg1"/>
                </a:solidFill>
                <a:latin typeface="Arial"/>
                <a:cs typeface="Arial"/>
                <a:sym typeface="Arial"/>
              </a:rPr>
              <a:t>Thurro</a:t>
            </a:r>
            <a:endParaRPr sz="2100" kern="0" dirty="0">
              <a:solidFill>
                <a:schemeClr val="bg1"/>
              </a:solidFill>
              <a:latin typeface="Arial"/>
              <a:ea typeface="Arial"/>
              <a:cs typeface="Arial"/>
              <a:sym typeface="Arial"/>
            </a:endParaRPr>
          </a:p>
        </p:txBody>
      </p:sp>
      <p:sp>
        <p:nvSpPr>
          <p:cNvPr id="22" name="Google Shape;888;p5">
            <a:extLst>
              <a:ext uri="{FF2B5EF4-FFF2-40B4-BE49-F238E27FC236}">
                <a16:creationId xmlns:a16="http://schemas.microsoft.com/office/drawing/2014/main" id="{674B2336-391D-1786-26E3-9A503DF9D346}"/>
              </a:ext>
            </a:extLst>
          </p:cNvPr>
          <p:cNvSpPr txBox="1"/>
          <p:nvPr/>
        </p:nvSpPr>
        <p:spPr>
          <a:xfrm>
            <a:off x="4074379" y="6339722"/>
            <a:ext cx="2072615" cy="923330"/>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err="1">
                <a:solidFill>
                  <a:schemeClr val="bg1"/>
                </a:solidFill>
                <a:latin typeface="Arial"/>
                <a:ea typeface="Arial"/>
                <a:cs typeface="Arial"/>
                <a:sym typeface="Arial"/>
              </a:rPr>
              <a:t>Subahoo</a:t>
            </a:r>
            <a:r>
              <a:rPr lang="en-US" sz="1500" kern="0" dirty="0">
                <a:solidFill>
                  <a:schemeClr val="bg1"/>
                </a:solidFill>
                <a:latin typeface="Arial"/>
                <a:ea typeface="Arial"/>
                <a:cs typeface="Arial"/>
                <a:sym typeface="Arial"/>
              </a:rPr>
              <a:t> Chordia, President and Head Real Assets, EAAA Alternatives</a:t>
            </a:r>
            <a:endParaRPr sz="2100" kern="0" dirty="0">
              <a:solidFill>
                <a:schemeClr val="bg1"/>
              </a:solidFill>
              <a:latin typeface="Arial"/>
              <a:ea typeface="Arial"/>
              <a:cs typeface="Arial"/>
              <a:sym typeface="Arial"/>
            </a:endParaRPr>
          </a:p>
        </p:txBody>
      </p:sp>
      <p:pic>
        <p:nvPicPr>
          <p:cNvPr id="23" name="Picture 22" descr="A person in a suit and tie&#10;&#10;AI-generated content may be incorrect.">
            <a:extLst>
              <a:ext uri="{FF2B5EF4-FFF2-40B4-BE49-F238E27FC236}">
                <a16:creationId xmlns:a16="http://schemas.microsoft.com/office/drawing/2014/main" id="{E471CB25-D6E6-7C10-E5D3-E5616C149792}"/>
              </a:ext>
            </a:extLst>
          </p:cNvPr>
          <p:cNvPicPr>
            <a:picLocks noChangeAspect="1"/>
          </p:cNvPicPr>
          <p:nvPr/>
        </p:nvPicPr>
        <p:blipFill>
          <a:blip r:embed="rId10"/>
          <a:stretch>
            <a:fillRect/>
          </a:stretch>
        </p:blipFill>
        <p:spPr>
          <a:xfrm>
            <a:off x="3631875" y="7827169"/>
            <a:ext cx="1507331" cy="1507331"/>
          </a:xfrm>
          <a:prstGeom prst="ellipse">
            <a:avLst/>
          </a:prstGeom>
        </p:spPr>
      </p:pic>
      <p:pic>
        <p:nvPicPr>
          <p:cNvPr id="25" name="Picture 24" descr="A person in a suit and tie&#10;&#10;AI-generated content may be incorrect.">
            <a:extLst>
              <a:ext uri="{FF2B5EF4-FFF2-40B4-BE49-F238E27FC236}">
                <a16:creationId xmlns:a16="http://schemas.microsoft.com/office/drawing/2014/main" id="{8A2F5EDE-CB2A-1949-C2DB-9AA51EA2D62E}"/>
              </a:ext>
            </a:extLst>
          </p:cNvPr>
          <p:cNvPicPr>
            <a:picLocks noChangeAspect="1"/>
          </p:cNvPicPr>
          <p:nvPr/>
        </p:nvPicPr>
        <p:blipFill>
          <a:blip r:embed="rId11"/>
          <a:srcRect l="16536" r="15552"/>
          <a:stretch/>
        </p:blipFill>
        <p:spPr>
          <a:xfrm>
            <a:off x="4347018" y="4901255"/>
            <a:ext cx="1335057" cy="1356219"/>
          </a:xfrm>
          <a:prstGeom prst="ellipse">
            <a:avLst/>
          </a:prstGeom>
        </p:spPr>
      </p:pic>
      <p:sp>
        <p:nvSpPr>
          <p:cNvPr id="26" name="TextBox 24">
            <a:extLst>
              <a:ext uri="{FF2B5EF4-FFF2-40B4-BE49-F238E27FC236}">
                <a16:creationId xmlns:a16="http://schemas.microsoft.com/office/drawing/2014/main" id="{F94FAC25-243D-6396-B518-F539D2336580}"/>
              </a:ext>
            </a:extLst>
          </p:cNvPr>
          <p:cNvSpPr txBox="1"/>
          <p:nvPr/>
        </p:nvSpPr>
        <p:spPr>
          <a:xfrm>
            <a:off x="3944081" y="350073"/>
            <a:ext cx="10948261" cy="608308"/>
          </a:xfrm>
          <a:prstGeom prst="rect">
            <a:avLst/>
          </a:prstGeom>
        </p:spPr>
        <p:txBody>
          <a:bodyPr wrap="square" lIns="0" tIns="0" rIns="0" bIns="0" rtlCol="0" anchor="t">
            <a:spAutoFit/>
          </a:bodyPr>
          <a:lstStyle/>
          <a:p>
            <a:pPr algn="ctr">
              <a:lnSpc>
                <a:spcPts val="5040"/>
              </a:lnSpc>
              <a:spcBef>
                <a:spcPct val="0"/>
              </a:spcBef>
            </a:pPr>
            <a:r>
              <a:rPr lang="en-US" sz="3600" b="1" dirty="0">
                <a:solidFill>
                  <a:srgbClr val="FFFFFF"/>
                </a:solidFill>
                <a:latin typeface="Helvetica Now Display Bold"/>
                <a:ea typeface="Helvetica Now Display Bold"/>
                <a:cs typeface="Helvetica Now Display Bold"/>
                <a:sym typeface="Helvetica Now Display Bold"/>
              </a:rPr>
              <a:t>IVCA SECTOR COUNCILS &amp; COMMITTEES (2/2)</a:t>
            </a:r>
          </a:p>
        </p:txBody>
      </p:sp>
      <p:sp>
        <p:nvSpPr>
          <p:cNvPr id="27" name="Google Shape;879;p5">
            <a:extLst>
              <a:ext uri="{FF2B5EF4-FFF2-40B4-BE49-F238E27FC236}">
                <a16:creationId xmlns:a16="http://schemas.microsoft.com/office/drawing/2014/main" id="{20DF765D-D31E-899A-D9C4-40DCBF8EA0CE}"/>
              </a:ext>
            </a:extLst>
          </p:cNvPr>
          <p:cNvSpPr/>
          <p:nvPr/>
        </p:nvSpPr>
        <p:spPr>
          <a:xfrm>
            <a:off x="12409801" y="1556660"/>
            <a:ext cx="5169050" cy="425568"/>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a:solidFill>
                  <a:srgbClr val="FFFFFF"/>
                </a:solidFill>
                <a:latin typeface="Arial"/>
                <a:ea typeface="Arial"/>
                <a:cs typeface="Arial"/>
                <a:sym typeface="Arial"/>
              </a:rPr>
              <a:t>IMPACT &amp; COUNCIL</a:t>
            </a:r>
            <a:endParaRPr sz="2100" kern="0">
              <a:solidFill>
                <a:srgbClr val="000000"/>
              </a:solidFill>
              <a:latin typeface="Arial"/>
              <a:ea typeface="Arial"/>
              <a:cs typeface="Arial"/>
              <a:sym typeface="Arial"/>
            </a:endParaRPr>
          </a:p>
        </p:txBody>
      </p:sp>
      <p:sp>
        <p:nvSpPr>
          <p:cNvPr id="28" name="Google Shape;880;p5">
            <a:extLst>
              <a:ext uri="{FF2B5EF4-FFF2-40B4-BE49-F238E27FC236}">
                <a16:creationId xmlns:a16="http://schemas.microsoft.com/office/drawing/2014/main" id="{12592F9F-675F-FBF2-EBBD-0ADB375C00C4}"/>
              </a:ext>
            </a:extLst>
          </p:cNvPr>
          <p:cNvSpPr/>
          <p:nvPr/>
        </p:nvSpPr>
        <p:spPr>
          <a:xfrm>
            <a:off x="12462153" y="4401553"/>
            <a:ext cx="5213112" cy="461666"/>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a:solidFill>
                  <a:srgbClr val="FFFFFF"/>
                </a:solidFill>
                <a:latin typeface="Arial"/>
                <a:ea typeface="Arial"/>
                <a:cs typeface="Arial"/>
                <a:sym typeface="Arial"/>
              </a:rPr>
              <a:t>LIMITED PARTNERS COUNCIL </a:t>
            </a:r>
            <a:endParaRPr sz="2100" kern="0">
              <a:solidFill>
                <a:srgbClr val="000000"/>
              </a:solidFill>
              <a:latin typeface="Arial"/>
              <a:ea typeface="Arial"/>
              <a:cs typeface="Arial"/>
              <a:sym typeface="Arial"/>
            </a:endParaRPr>
          </a:p>
        </p:txBody>
      </p:sp>
      <p:sp>
        <p:nvSpPr>
          <p:cNvPr id="29" name="Google Shape;889;p5">
            <a:extLst>
              <a:ext uri="{FF2B5EF4-FFF2-40B4-BE49-F238E27FC236}">
                <a16:creationId xmlns:a16="http://schemas.microsoft.com/office/drawing/2014/main" id="{E78E4805-377E-786B-578F-57000A79F7AD}"/>
              </a:ext>
            </a:extLst>
          </p:cNvPr>
          <p:cNvSpPr txBox="1"/>
          <p:nvPr/>
        </p:nvSpPr>
        <p:spPr>
          <a:xfrm>
            <a:off x="12202299" y="3579933"/>
            <a:ext cx="2839038" cy="692497"/>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Sowmya Suryanarayanan, </a:t>
            </a:r>
          </a:p>
          <a:p>
            <a:pPr algn="ctr" defTabSz="1371600">
              <a:buClr>
                <a:srgbClr val="000000"/>
              </a:buClr>
              <a:buSzPts val="1000"/>
            </a:pPr>
            <a:r>
              <a:rPr lang="en-US" sz="1500" kern="0" dirty="0">
                <a:solidFill>
                  <a:schemeClr val="bg1"/>
                </a:solidFill>
                <a:latin typeface="Arial"/>
                <a:ea typeface="Arial"/>
                <a:cs typeface="Arial"/>
                <a:sym typeface="Arial"/>
              </a:rPr>
              <a:t>Head - Impact and ESG, Aavishkaar Capital</a:t>
            </a:r>
            <a:endParaRPr sz="1500" kern="0" dirty="0">
              <a:solidFill>
                <a:schemeClr val="bg1"/>
              </a:solidFill>
              <a:latin typeface="Arial"/>
              <a:ea typeface="Arial"/>
              <a:cs typeface="Arial"/>
              <a:sym typeface="Arial"/>
            </a:endParaRPr>
          </a:p>
        </p:txBody>
      </p:sp>
      <p:sp>
        <p:nvSpPr>
          <p:cNvPr id="31" name="Google Shape;891;p5">
            <a:extLst>
              <a:ext uri="{FF2B5EF4-FFF2-40B4-BE49-F238E27FC236}">
                <a16:creationId xmlns:a16="http://schemas.microsoft.com/office/drawing/2014/main" id="{1F14B0A7-9616-EB26-A726-39E8983CF9E3}"/>
              </a:ext>
            </a:extLst>
          </p:cNvPr>
          <p:cNvSpPr txBox="1"/>
          <p:nvPr/>
        </p:nvSpPr>
        <p:spPr>
          <a:xfrm>
            <a:off x="15213786" y="3545525"/>
            <a:ext cx="2681367" cy="1154162"/>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TCM Sundaram,</a:t>
            </a:r>
          </a:p>
          <a:p>
            <a:pPr algn="ctr" defTabSz="1371600">
              <a:buClr>
                <a:srgbClr val="000000"/>
              </a:buClr>
              <a:buSzPts val="1000"/>
            </a:pPr>
            <a:r>
              <a:rPr lang="en-US" sz="1500" kern="0" dirty="0">
                <a:solidFill>
                  <a:schemeClr val="bg1"/>
                </a:solidFill>
                <a:latin typeface="Arial"/>
                <a:ea typeface="Arial"/>
                <a:cs typeface="Arial"/>
                <a:sym typeface="Arial"/>
              </a:rPr>
              <a:t>Founder and Vice Chairman, </a:t>
            </a:r>
            <a:r>
              <a:rPr lang="en-US" sz="1500" kern="0" dirty="0" err="1">
                <a:solidFill>
                  <a:schemeClr val="bg1"/>
                </a:solidFill>
                <a:latin typeface="Arial"/>
                <a:ea typeface="Arial"/>
                <a:cs typeface="Arial"/>
                <a:sym typeface="Arial"/>
              </a:rPr>
              <a:t>Chiratae</a:t>
            </a:r>
            <a:r>
              <a:rPr lang="en-US" sz="1500" kern="0" dirty="0">
                <a:solidFill>
                  <a:schemeClr val="bg1"/>
                </a:solidFill>
                <a:latin typeface="Arial"/>
                <a:ea typeface="Arial"/>
                <a:cs typeface="Arial"/>
                <a:sym typeface="Arial"/>
              </a:rPr>
              <a:t> Ventures</a:t>
            </a:r>
          </a:p>
          <a:p>
            <a:pPr algn="ctr" defTabSz="1371600">
              <a:buClr>
                <a:srgbClr val="000000"/>
              </a:buClr>
              <a:buSzPts val="1000"/>
            </a:pPr>
            <a:br>
              <a:rPr lang="en-US" sz="1500" kern="0" dirty="0">
                <a:solidFill>
                  <a:schemeClr val="bg1"/>
                </a:solidFill>
                <a:latin typeface="Arial"/>
                <a:ea typeface="Arial"/>
                <a:cs typeface="Arial"/>
                <a:sym typeface="Arial"/>
              </a:rPr>
            </a:br>
            <a:endParaRPr sz="1500" kern="0" dirty="0">
              <a:solidFill>
                <a:schemeClr val="bg1"/>
              </a:solidFill>
              <a:latin typeface="Arial"/>
              <a:ea typeface="Arial"/>
              <a:cs typeface="Arial"/>
              <a:sym typeface="Arial"/>
            </a:endParaRPr>
          </a:p>
        </p:txBody>
      </p:sp>
      <p:pic>
        <p:nvPicPr>
          <p:cNvPr id="32" name="Google Shape;892;p5">
            <a:extLst>
              <a:ext uri="{FF2B5EF4-FFF2-40B4-BE49-F238E27FC236}">
                <a16:creationId xmlns:a16="http://schemas.microsoft.com/office/drawing/2014/main" id="{E2D489B5-AA6A-21EC-1A6F-19A904F351DD}"/>
              </a:ext>
            </a:extLst>
          </p:cNvPr>
          <p:cNvPicPr preferRelativeResize="0"/>
          <p:nvPr/>
        </p:nvPicPr>
        <p:blipFill rotWithShape="1">
          <a:blip r:embed="rId12">
            <a:alphaModFix/>
          </a:blip>
          <a:srcRect l="18052" t="8247" r="15741" b="46732"/>
          <a:stretch/>
        </p:blipFill>
        <p:spPr>
          <a:xfrm>
            <a:off x="14075724" y="4919960"/>
            <a:ext cx="1439505" cy="1314627"/>
          </a:xfrm>
          <a:prstGeom prst="ellipse">
            <a:avLst/>
          </a:prstGeom>
          <a:noFill/>
          <a:ln>
            <a:noFill/>
          </a:ln>
        </p:spPr>
      </p:pic>
      <p:sp>
        <p:nvSpPr>
          <p:cNvPr id="33" name="Google Shape;893;p5">
            <a:extLst>
              <a:ext uri="{FF2B5EF4-FFF2-40B4-BE49-F238E27FC236}">
                <a16:creationId xmlns:a16="http://schemas.microsoft.com/office/drawing/2014/main" id="{7827DE72-D2A9-3A84-8130-658F12349F85}"/>
              </a:ext>
            </a:extLst>
          </p:cNvPr>
          <p:cNvSpPr txBox="1"/>
          <p:nvPr/>
        </p:nvSpPr>
        <p:spPr>
          <a:xfrm>
            <a:off x="13459400" y="6392438"/>
            <a:ext cx="2523264" cy="461665"/>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Kunal Sood,  </a:t>
            </a:r>
            <a:r>
              <a:rPr lang="en-US" sz="1500" kern="0" dirty="0">
                <a:solidFill>
                  <a:schemeClr val="bg1"/>
                </a:solidFill>
                <a:latin typeface="Arial"/>
                <a:cs typeface="Arial"/>
                <a:sym typeface="Arial"/>
              </a:rPr>
              <a:t>Managing</a:t>
            </a:r>
            <a:r>
              <a:rPr lang="en-US" sz="1500" kern="0" dirty="0">
                <a:solidFill>
                  <a:schemeClr val="bg1"/>
                </a:solidFill>
                <a:latin typeface="Arial"/>
                <a:ea typeface="Arial"/>
                <a:cs typeface="Arial"/>
                <a:sym typeface="Arial"/>
              </a:rPr>
              <a:t> Director, Pantheon Ventures  </a:t>
            </a:r>
            <a:endParaRPr sz="1500" kern="0" dirty="0">
              <a:solidFill>
                <a:schemeClr val="bg1"/>
              </a:solidFill>
              <a:latin typeface="Arial"/>
              <a:ea typeface="Arial"/>
              <a:cs typeface="Arial"/>
              <a:sym typeface="Arial"/>
            </a:endParaRPr>
          </a:p>
        </p:txBody>
      </p:sp>
      <p:sp>
        <p:nvSpPr>
          <p:cNvPr id="34" name="Google Shape;908;p5">
            <a:extLst>
              <a:ext uri="{FF2B5EF4-FFF2-40B4-BE49-F238E27FC236}">
                <a16:creationId xmlns:a16="http://schemas.microsoft.com/office/drawing/2014/main" id="{90FD040A-16DB-838B-F3E8-B60D5AB2DC99}"/>
              </a:ext>
            </a:extLst>
          </p:cNvPr>
          <p:cNvSpPr/>
          <p:nvPr/>
        </p:nvSpPr>
        <p:spPr>
          <a:xfrm>
            <a:off x="12365737" y="6910012"/>
            <a:ext cx="5371313" cy="461666"/>
          </a:xfrm>
          <a:prstGeom prst="roundRect">
            <a:avLst>
              <a:gd name="adj" fmla="val 16667"/>
            </a:avLst>
          </a:prstGeom>
          <a:solidFill>
            <a:schemeClr val="accent3"/>
          </a:solidFill>
          <a:ln>
            <a:noFill/>
          </a:ln>
        </p:spPr>
        <p:txBody>
          <a:bodyPr spcFirstLastPara="1" wrap="square" lIns="137138" tIns="68550" rIns="137138" bIns="68550" anchor="ctr" anchorCtr="0">
            <a:noAutofit/>
          </a:bodyPr>
          <a:lstStyle/>
          <a:p>
            <a:pPr algn="ctr" defTabSz="1371600">
              <a:buClr>
                <a:srgbClr val="000000"/>
              </a:buClr>
              <a:buSzPts val="1200"/>
            </a:pPr>
            <a:r>
              <a:rPr lang="en-US" b="1" kern="0" dirty="0">
                <a:solidFill>
                  <a:srgbClr val="FFFFFF"/>
                </a:solidFill>
                <a:latin typeface="Arial"/>
                <a:cs typeface="Arial"/>
                <a:sym typeface="Arial"/>
              </a:rPr>
              <a:t>DIVERSITY</a:t>
            </a:r>
            <a:r>
              <a:rPr lang="en-US" b="1" kern="0" dirty="0">
                <a:solidFill>
                  <a:srgbClr val="FFFFFF"/>
                </a:solidFill>
                <a:latin typeface="Arial"/>
                <a:ea typeface="Arial"/>
                <a:cs typeface="Arial"/>
                <a:sym typeface="Arial"/>
              </a:rPr>
              <a:t>, EQUITY, INCLUSIVITY  COUNCIL </a:t>
            </a:r>
            <a:endParaRPr sz="2100" kern="0" dirty="0">
              <a:solidFill>
                <a:srgbClr val="000000"/>
              </a:solidFill>
              <a:latin typeface="Arial"/>
              <a:ea typeface="Arial"/>
              <a:cs typeface="Arial"/>
              <a:sym typeface="Arial"/>
            </a:endParaRPr>
          </a:p>
        </p:txBody>
      </p:sp>
      <p:pic>
        <p:nvPicPr>
          <p:cNvPr id="35" name="Google Shape;911;p5" descr="Anuradha Ramachandran">
            <a:extLst>
              <a:ext uri="{FF2B5EF4-FFF2-40B4-BE49-F238E27FC236}">
                <a16:creationId xmlns:a16="http://schemas.microsoft.com/office/drawing/2014/main" id="{E2EE97FA-F089-9703-27A8-638A46C22ADF}"/>
              </a:ext>
            </a:extLst>
          </p:cNvPr>
          <p:cNvPicPr preferRelativeResize="0"/>
          <p:nvPr/>
        </p:nvPicPr>
        <p:blipFill rotWithShape="1">
          <a:blip r:embed="rId13">
            <a:alphaModFix/>
          </a:blip>
          <a:srcRect l="10778" t="5959"/>
          <a:stretch/>
        </p:blipFill>
        <p:spPr>
          <a:xfrm>
            <a:off x="12984893" y="7562146"/>
            <a:ext cx="1549361" cy="1633031"/>
          </a:xfrm>
          <a:prstGeom prst="ellipse">
            <a:avLst/>
          </a:prstGeom>
          <a:noFill/>
          <a:ln>
            <a:noFill/>
          </a:ln>
        </p:spPr>
      </p:pic>
      <p:pic>
        <p:nvPicPr>
          <p:cNvPr id="36" name="Google Shape;912;p5" descr="Smt Nupur Garg">
            <a:extLst>
              <a:ext uri="{FF2B5EF4-FFF2-40B4-BE49-F238E27FC236}">
                <a16:creationId xmlns:a16="http://schemas.microsoft.com/office/drawing/2014/main" id="{70430712-8691-08E4-E2AF-78A5084A9CD5}"/>
              </a:ext>
            </a:extLst>
          </p:cNvPr>
          <p:cNvPicPr preferRelativeResize="0"/>
          <p:nvPr/>
        </p:nvPicPr>
        <p:blipFill rotWithShape="1">
          <a:blip r:embed="rId14">
            <a:alphaModFix/>
          </a:blip>
          <a:srcRect/>
          <a:stretch/>
        </p:blipFill>
        <p:spPr>
          <a:xfrm>
            <a:off x="15665210" y="7568024"/>
            <a:ext cx="1633031" cy="1633031"/>
          </a:xfrm>
          <a:prstGeom prst="ellipse">
            <a:avLst/>
          </a:prstGeom>
          <a:noFill/>
          <a:ln>
            <a:noFill/>
          </a:ln>
        </p:spPr>
      </p:pic>
      <p:sp>
        <p:nvSpPr>
          <p:cNvPr id="37" name="Google Shape;913;p5">
            <a:extLst>
              <a:ext uri="{FF2B5EF4-FFF2-40B4-BE49-F238E27FC236}">
                <a16:creationId xmlns:a16="http://schemas.microsoft.com/office/drawing/2014/main" id="{BA51C2EA-4FEA-EDC4-8F88-F45AA3FAEDC2}"/>
              </a:ext>
            </a:extLst>
          </p:cNvPr>
          <p:cNvSpPr txBox="1"/>
          <p:nvPr/>
        </p:nvSpPr>
        <p:spPr>
          <a:xfrm>
            <a:off x="15213786" y="9397402"/>
            <a:ext cx="2523264" cy="461665"/>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a:solidFill>
                  <a:schemeClr val="bg1"/>
                </a:solidFill>
                <a:latin typeface="Arial"/>
                <a:ea typeface="Arial"/>
                <a:cs typeface="Arial"/>
                <a:sym typeface="Arial"/>
              </a:rPr>
              <a:t>Nupur Garg, President, WinPe</a:t>
            </a:r>
            <a:endParaRPr sz="1500" kern="0">
              <a:solidFill>
                <a:schemeClr val="bg1"/>
              </a:solidFill>
              <a:latin typeface="Arial"/>
              <a:ea typeface="Arial"/>
              <a:cs typeface="Arial"/>
              <a:sym typeface="Arial"/>
            </a:endParaRPr>
          </a:p>
        </p:txBody>
      </p:sp>
      <p:sp>
        <p:nvSpPr>
          <p:cNvPr id="38" name="Google Shape;914;p5">
            <a:extLst>
              <a:ext uri="{FF2B5EF4-FFF2-40B4-BE49-F238E27FC236}">
                <a16:creationId xmlns:a16="http://schemas.microsoft.com/office/drawing/2014/main" id="{E664077D-6B37-8DCC-0CBC-8D3B3C0B99B9}"/>
              </a:ext>
            </a:extLst>
          </p:cNvPr>
          <p:cNvSpPr txBox="1"/>
          <p:nvPr/>
        </p:nvSpPr>
        <p:spPr>
          <a:xfrm>
            <a:off x="12567692" y="9359234"/>
            <a:ext cx="2523264" cy="461665"/>
          </a:xfrm>
          <a:prstGeom prst="rect">
            <a:avLst/>
          </a:prstGeom>
          <a:noFill/>
          <a:ln>
            <a:noFill/>
          </a:ln>
        </p:spPr>
        <p:txBody>
          <a:bodyPr spcFirstLastPara="1" wrap="square" lIns="0" tIns="0" rIns="0" bIns="0" anchor="t" anchorCtr="0">
            <a:spAutoFit/>
          </a:bodyPr>
          <a:lstStyle/>
          <a:p>
            <a:pPr algn="ctr" defTabSz="1371600">
              <a:buClr>
                <a:srgbClr val="000000"/>
              </a:buClr>
              <a:buSzPts val="1000"/>
            </a:pPr>
            <a:r>
              <a:rPr lang="en-US" sz="1500" kern="0" dirty="0">
                <a:solidFill>
                  <a:schemeClr val="bg1"/>
                </a:solidFill>
                <a:latin typeface="Arial"/>
                <a:ea typeface="Arial"/>
                <a:cs typeface="Arial"/>
                <a:sym typeface="Arial"/>
              </a:rPr>
              <a:t>Anuradha Ramachandran,  Managing Partner, TVS Fund </a:t>
            </a:r>
            <a:endParaRPr sz="2100" kern="0" dirty="0">
              <a:solidFill>
                <a:schemeClr val="bg1"/>
              </a:solidFill>
              <a:latin typeface="Arial"/>
              <a:ea typeface="Arial"/>
              <a:cs typeface="Arial"/>
              <a:sym typeface="Arial"/>
            </a:endParaRPr>
          </a:p>
        </p:txBody>
      </p:sp>
      <p:pic>
        <p:nvPicPr>
          <p:cNvPr id="39" name="Google Shape;917;p5" descr="Sowmya Suryanarayanan: Driving impact">
            <a:extLst>
              <a:ext uri="{FF2B5EF4-FFF2-40B4-BE49-F238E27FC236}">
                <a16:creationId xmlns:a16="http://schemas.microsoft.com/office/drawing/2014/main" id="{BA1C96E8-0606-FF3F-A481-51656788977B}"/>
              </a:ext>
            </a:extLst>
          </p:cNvPr>
          <p:cNvPicPr preferRelativeResize="0"/>
          <p:nvPr/>
        </p:nvPicPr>
        <p:blipFill rotWithShape="1">
          <a:blip r:embed="rId15">
            <a:alphaModFix/>
          </a:blip>
          <a:srcRect l="54282" r="19585" b="58921"/>
          <a:stretch/>
        </p:blipFill>
        <p:spPr>
          <a:xfrm>
            <a:off x="12984893" y="2131121"/>
            <a:ext cx="1166249" cy="1201016"/>
          </a:xfrm>
          <a:prstGeom prst="ellipse">
            <a:avLst/>
          </a:prstGeom>
          <a:noFill/>
          <a:ln>
            <a:noFill/>
          </a:ln>
        </p:spPr>
      </p:pic>
      <p:pic>
        <p:nvPicPr>
          <p:cNvPr id="40" name="Picture 4">
            <a:extLst>
              <a:ext uri="{FF2B5EF4-FFF2-40B4-BE49-F238E27FC236}">
                <a16:creationId xmlns:a16="http://schemas.microsoft.com/office/drawing/2014/main" id="{AC2B3E44-F512-90E3-EB22-276D468BF13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237" t="3390" r="23471" b="47608"/>
          <a:stretch/>
        </p:blipFill>
        <p:spPr bwMode="auto">
          <a:xfrm>
            <a:off x="15980736" y="2148946"/>
            <a:ext cx="1147467" cy="12756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70B63-1071-5A7F-D942-DC0B9B5907D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BA6D48-831C-89A6-CD20-56D05F6E8742}"/>
              </a:ext>
            </a:extLst>
          </p:cNvPr>
          <p:cNvGrpSpPr/>
          <p:nvPr/>
        </p:nvGrpSpPr>
        <p:grpSpPr>
          <a:xfrm>
            <a:off x="-324344" y="-318203"/>
            <a:ext cx="18936687" cy="10778745"/>
            <a:chOff x="0" y="-38100"/>
            <a:chExt cx="4987440" cy="2838847"/>
          </a:xfrm>
        </p:grpSpPr>
        <p:sp>
          <p:nvSpPr>
            <p:cNvPr id="3" name="Freeform 3">
              <a:extLst>
                <a:ext uri="{FF2B5EF4-FFF2-40B4-BE49-F238E27FC236}">
                  <a16:creationId xmlns:a16="http://schemas.microsoft.com/office/drawing/2014/main" id="{C203F0A5-C145-B195-9CF2-790A7D382A5C}"/>
                </a:ext>
              </a:extLst>
            </p:cNvPr>
            <p:cNvSpPr/>
            <p:nvPr/>
          </p:nvSpPr>
          <p:spPr>
            <a:xfrm>
              <a:off x="0" y="0"/>
              <a:ext cx="4987440" cy="2800746"/>
            </a:xfrm>
            <a:custGeom>
              <a:avLst/>
              <a:gdLst/>
              <a:ahLst/>
              <a:cxnLst/>
              <a:rect l="l" t="t" r="r" b="b"/>
              <a:pathLst>
                <a:path w="4987440" h="2800746">
                  <a:moveTo>
                    <a:pt x="0" y="0"/>
                  </a:moveTo>
                  <a:lnTo>
                    <a:pt x="4987440" y="0"/>
                  </a:lnTo>
                  <a:lnTo>
                    <a:pt x="4987440" y="2800746"/>
                  </a:lnTo>
                  <a:lnTo>
                    <a:pt x="0" y="2800746"/>
                  </a:lnTo>
                  <a:close/>
                </a:path>
              </a:pathLst>
            </a:custGeom>
            <a:solidFill>
              <a:srgbClr val="6065FF"/>
            </a:solidFill>
          </p:spPr>
          <p:txBody>
            <a:bodyPr/>
            <a:lstStyle/>
            <a:p>
              <a:endParaRPr lang="en-US"/>
            </a:p>
          </p:txBody>
        </p:sp>
        <p:sp>
          <p:nvSpPr>
            <p:cNvPr id="4" name="TextBox 4">
              <a:extLst>
                <a:ext uri="{FF2B5EF4-FFF2-40B4-BE49-F238E27FC236}">
                  <a16:creationId xmlns:a16="http://schemas.microsoft.com/office/drawing/2014/main" id="{4F8CDBE3-268C-40FB-B9CB-399E86364C11}"/>
                </a:ext>
              </a:extLst>
            </p:cNvPr>
            <p:cNvSpPr txBox="1"/>
            <p:nvPr/>
          </p:nvSpPr>
          <p:spPr>
            <a:xfrm>
              <a:off x="0" y="-38100"/>
              <a:ext cx="4987440" cy="283884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D6C2326E-99A2-0346-5B85-EA1BBC60633F}"/>
              </a:ext>
            </a:extLst>
          </p:cNvPr>
          <p:cNvGrpSpPr/>
          <p:nvPr/>
        </p:nvGrpSpPr>
        <p:grpSpPr>
          <a:xfrm>
            <a:off x="-334116" y="-374610"/>
            <a:ext cx="18612344" cy="11152588"/>
            <a:chOff x="0" y="-38100"/>
            <a:chExt cx="4902016" cy="2937307"/>
          </a:xfrm>
        </p:grpSpPr>
        <p:sp>
          <p:nvSpPr>
            <p:cNvPr id="6" name="Freeform 6">
              <a:extLst>
                <a:ext uri="{FF2B5EF4-FFF2-40B4-BE49-F238E27FC236}">
                  <a16:creationId xmlns:a16="http://schemas.microsoft.com/office/drawing/2014/main" id="{3CC7238E-8113-3A42-B26B-B3709DEC389D}"/>
                </a:ext>
              </a:extLst>
            </p:cNvPr>
            <p:cNvSpPr/>
            <p:nvPr/>
          </p:nvSpPr>
          <p:spPr>
            <a:xfrm>
              <a:off x="0" y="0"/>
              <a:ext cx="4902016" cy="2899207"/>
            </a:xfrm>
            <a:custGeom>
              <a:avLst/>
              <a:gdLst/>
              <a:ahLst/>
              <a:cxnLst/>
              <a:rect l="l" t="t" r="r" b="b"/>
              <a:pathLst>
                <a:path w="4902016" h="2899207">
                  <a:moveTo>
                    <a:pt x="0" y="0"/>
                  </a:moveTo>
                  <a:lnTo>
                    <a:pt x="4902016" y="0"/>
                  </a:lnTo>
                  <a:lnTo>
                    <a:pt x="4902016" y="2899207"/>
                  </a:lnTo>
                  <a:lnTo>
                    <a:pt x="0" y="2899207"/>
                  </a:lnTo>
                  <a:close/>
                </a:path>
              </a:pathLst>
            </a:custGeom>
            <a:gradFill rotWithShape="1">
              <a:gsLst>
                <a:gs pos="0">
                  <a:srgbClr val="595EFA">
                    <a:alpha val="0"/>
                  </a:srgbClr>
                </a:gs>
                <a:gs pos="100000">
                  <a:srgbClr val="595EFA">
                    <a:alpha val="100000"/>
                  </a:srgbClr>
                </a:gs>
              </a:gsLst>
              <a:path path="circle">
                <a:fillToRect l="50000" t="50000" r="50000" b="50000"/>
              </a:path>
            </a:gradFill>
          </p:spPr>
          <p:txBody>
            <a:bodyPr/>
            <a:lstStyle/>
            <a:p>
              <a:endParaRPr lang="en-US"/>
            </a:p>
          </p:txBody>
        </p:sp>
        <p:sp>
          <p:nvSpPr>
            <p:cNvPr id="7" name="TextBox 7">
              <a:extLst>
                <a:ext uri="{FF2B5EF4-FFF2-40B4-BE49-F238E27FC236}">
                  <a16:creationId xmlns:a16="http://schemas.microsoft.com/office/drawing/2014/main" id="{C9FCFC34-A9B8-5796-C229-E69D5175D7F6}"/>
                </a:ext>
              </a:extLst>
            </p:cNvPr>
            <p:cNvSpPr txBox="1"/>
            <p:nvPr/>
          </p:nvSpPr>
          <p:spPr>
            <a:xfrm>
              <a:off x="0" y="-38100"/>
              <a:ext cx="4902016" cy="293730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9F4D707-AF4B-C9FA-AB04-29AC1FA4ADEB}"/>
              </a:ext>
            </a:extLst>
          </p:cNvPr>
          <p:cNvGrpSpPr/>
          <p:nvPr/>
        </p:nvGrpSpPr>
        <p:grpSpPr>
          <a:xfrm>
            <a:off x="-1436676" y="560020"/>
            <a:ext cx="21161349" cy="10746899"/>
            <a:chOff x="0" y="0"/>
            <a:chExt cx="28215132" cy="14329198"/>
          </a:xfrm>
        </p:grpSpPr>
        <p:sp>
          <p:nvSpPr>
            <p:cNvPr id="9" name="Freeform 9">
              <a:extLst>
                <a:ext uri="{FF2B5EF4-FFF2-40B4-BE49-F238E27FC236}">
                  <a16:creationId xmlns:a16="http://schemas.microsoft.com/office/drawing/2014/main" id="{E39E8912-B7A0-3EF8-65D2-1A94AE209601}"/>
                </a:ext>
              </a:extLst>
            </p:cNvPr>
            <p:cNvSpPr/>
            <p:nvPr/>
          </p:nvSpPr>
          <p:spPr>
            <a:xfrm>
              <a:off x="0"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EFA1B95C-A93B-2654-6173-D41479659855}"/>
                </a:ext>
              </a:extLst>
            </p:cNvPr>
            <p:cNvSpPr/>
            <p:nvPr/>
          </p:nvSpPr>
          <p:spPr>
            <a:xfrm>
              <a:off x="13885934" y="0"/>
              <a:ext cx="14329198" cy="14329198"/>
            </a:xfrm>
            <a:custGeom>
              <a:avLst/>
              <a:gdLst/>
              <a:ahLst/>
              <a:cxnLst/>
              <a:rect l="l" t="t" r="r" b="b"/>
              <a:pathLst>
                <a:path w="14329198" h="14329198">
                  <a:moveTo>
                    <a:pt x="0" y="0"/>
                  </a:moveTo>
                  <a:lnTo>
                    <a:pt x="14329198" y="0"/>
                  </a:lnTo>
                  <a:lnTo>
                    <a:pt x="14329198" y="14329198"/>
                  </a:lnTo>
                  <a:lnTo>
                    <a:pt x="0" y="1432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3" name="Freeform 113">
            <a:extLst>
              <a:ext uri="{FF2B5EF4-FFF2-40B4-BE49-F238E27FC236}">
                <a16:creationId xmlns:a16="http://schemas.microsoft.com/office/drawing/2014/main" id="{C3453DD8-98C4-CD17-9170-8796BC7A805E}"/>
              </a:ext>
            </a:extLst>
          </p:cNvPr>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5"/>
            <a:stretch>
              <a:fillRect r="-8"/>
            </a:stretch>
          </a:blipFill>
        </p:spPr>
        <p:txBody>
          <a:bodyPr/>
          <a:lstStyle/>
          <a:p>
            <a:endParaRPr lang="en-US"/>
          </a:p>
        </p:txBody>
      </p:sp>
      <p:sp>
        <p:nvSpPr>
          <p:cNvPr id="11" name="TextBox 10">
            <a:extLst>
              <a:ext uri="{FF2B5EF4-FFF2-40B4-BE49-F238E27FC236}">
                <a16:creationId xmlns:a16="http://schemas.microsoft.com/office/drawing/2014/main" id="{658ED863-87AB-2D38-43CA-6A37ADC6CA05}"/>
              </a:ext>
            </a:extLst>
          </p:cNvPr>
          <p:cNvSpPr txBox="1"/>
          <p:nvPr/>
        </p:nvSpPr>
        <p:spPr>
          <a:xfrm>
            <a:off x="790604" y="740373"/>
            <a:ext cx="12087196" cy="608308"/>
          </a:xfrm>
          <a:prstGeom prst="rect">
            <a:avLst/>
          </a:prstGeom>
        </p:spPr>
        <p:txBody>
          <a:bodyPr wrap="square" lIns="0" tIns="0" rIns="0" bIns="0" rtlCol="0" anchor="t">
            <a:spAutoFit/>
          </a:bodyPr>
          <a:lstStyle/>
          <a:p>
            <a:pPr algn="l">
              <a:lnSpc>
                <a:spcPts val="5040"/>
              </a:lnSpc>
              <a:spcBef>
                <a:spcPct val="0"/>
              </a:spcBef>
            </a:pPr>
            <a:r>
              <a:rPr lang="en-US" sz="3600" b="1" dirty="0">
                <a:solidFill>
                  <a:srgbClr val="FFFFFF"/>
                </a:solidFill>
                <a:latin typeface="Helvetica Now Display Bold"/>
                <a:ea typeface="Helvetica Now Display Bold"/>
                <a:cs typeface="Helvetica Now Display Bold"/>
                <a:sym typeface="Helvetica Now Display Bold"/>
              </a:rPr>
              <a:t>IVCA ALTERNATE CAPITAL REPRESENTATION (1/2)</a:t>
            </a:r>
          </a:p>
        </p:txBody>
      </p:sp>
      <p:pic>
        <p:nvPicPr>
          <p:cNvPr id="13" name="Picture 12" descr="A graph of a number of members&#10;&#10;AI-generated content may be incorrect.">
            <a:extLst>
              <a:ext uri="{FF2B5EF4-FFF2-40B4-BE49-F238E27FC236}">
                <a16:creationId xmlns:a16="http://schemas.microsoft.com/office/drawing/2014/main" id="{6C4167D5-7D1D-218F-658A-06D6D345B176}"/>
              </a:ext>
            </a:extLst>
          </p:cNvPr>
          <p:cNvPicPr>
            <a:picLocks noChangeAspect="1"/>
          </p:cNvPicPr>
          <p:nvPr/>
        </p:nvPicPr>
        <p:blipFill>
          <a:blip r:embed="rId6">
            <a:extLst>
              <a:ext uri="{28A0092B-C50C-407E-A947-70E740481C1C}">
                <a14:useLocalDpi xmlns:a14="http://schemas.microsoft.com/office/drawing/2010/main" val="0"/>
              </a:ext>
            </a:extLst>
          </a:blip>
          <a:srcRect r="1588"/>
          <a:stretch/>
        </p:blipFill>
        <p:spPr>
          <a:xfrm>
            <a:off x="8091240" y="1478569"/>
            <a:ext cx="10043223" cy="8393983"/>
          </a:xfrm>
          <a:prstGeom prst="rect">
            <a:avLst/>
          </a:prstGeom>
        </p:spPr>
      </p:pic>
      <p:sp>
        <p:nvSpPr>
          <p:cNvPr id="14" name="TextBox 11">
            <a:extLst>
              <a:ext uri="{FF2B5EF4-FFF2-40B4-BE49-F238E27FC236}">
                <a16:creationId xmlns:a16="http://schemas.microsoft.com/office/drawing/2014/main" id="{BFECE0DB-F86C-6F66-8519-7873D689DD47}"/>
              </a:ext>
            </a:extLst>
          </p:cNvPr>
          <p:cNvSpPr txBox="1"/>
          <p:nvPr/>
        </p:nvSpPr>
        <p:spPr>
          <a:xfrm>
            <a:off x="790604" y="2080513"/>
            <a:ext cx="7067768" cy="6040372"/>
          </a:xfrm>
          <a:prstGeom prst="rect">
            <a:avLst/>
          </a:prstGeom>
        </p:spPr>
        <p:txBody>
          <a:bodyPr wrap="square" lIns="0" tIns="0" rIns="0" bIns="0" rtlCol="0" anchor="t">
            <a:spAutoFit/>
          </a:bodyPr>
          <a:lstStyle/>
          <a:p>
            <a:pPr marL="457200" indent="-457200" algn="l">
              <a:lnSpc>
                <a:spcPct val="150000"/>
              </a:lnSpc>
              <a:buFont typeface="Arial" panose="020B0604020202020204" pitchFamily="34" charset="0"/>
              <a:buChar char="•"/>
            </a:pPr>
            <a:r>
              <a:rPr lang="en-US" sz="2400" dirty="0">
                <a:solidFill>
                  <a:srgbClr val="FFFFFF"/>
                </a:solidFill>
                <a:latin typeface="Helvetica Now Display"/>
                <a:ea typeface="Helvetica Now Display"/>
                <a:cs typeface="Helvetica Now Display"/>
                <a:sym typeface="Helvetica Now Display"/>
              </a:rPr>
              <a:t>Represents a network of </a:t>
            </a:r>
            <a:r>
              <a:rPr lang="en-US" sz="2400" b="1" dirty="0">
                <a:solidFill>
                  <a:srgbClr val="FFFFFF"/>
                </a:solidFill>
                <a:latin typeface="Helvetica Now Display"/>
                <a:ea typeface="Helvetica Now Display"/>
                <a:cs typeface="Helvetica Now Display"/>
                <a:sym typeface="Helvetica Now Display"/>
              </a:rPr>
              <a:t>400+</a:t>
            </a:r>
            <a:r>
              <a:rPr lang="en-US" sz="2400" dirty="0">
                <a:solidFill>
                  <a:srgbClr val="FFFFFF"/>
                </a:solidFill>
                <a:latin typeface="Helvetica Now Display"/>
                <a:ea typeface="Helvetica Now Display"/>
                <a:cs typeface="Helvetica Now Display"/>
                <a:sym typeface="Helvetica Now Display"/>
              </a:rPr>
              <a:t> fund managers, comprising ~</a:t>
            </a:r>
            <a:r>
              <a:rPr lang="en-US" sz="2400" b="1" dirty="0">
                <a:solidFill>
                  <a:srgbClr val="FFFFFF"/>
                </a:solidFill>
                <a:latin typeface="Helvetica Now Display"/>
                <a:ea typeface="Helvetica Now Display"/>
                <a:cs typeface="Helvetica Now Display"/>
                <a:sym typeface="Helvetica Now Display"/>
              </a:rPr>
              <a:t>30% of the estimated 1,200 </a:t>
            </a:r>
            <a:r>
              <a:rPr lang="en-US" sz="2400" dirty="0">
                <a:solidFill>
                  <a:srgbClr val="FFFFFF"/>
                </a:solidFill>
                <a:latin typeface="Helvetica Now Display"/>
                <a:ea typeface="Helvetica Now Display"/>
                <a:cs typeface="Helvetica Now Display"/>
                <a:sym typeface="Helvetica Now Display"/>
              </a:rPr>
              <a:t>fund managers investing in India.</a:t>
            </a:r>
          </a:p>
          <a:p>
            <a:pPr marL="457200" indent="-457200" algn="l">
              <a:lnSpc>
                <a:spcPct val="150000"/>
              </a:lnSpc>
              <a:buFont typeface="Arial" panose="020B0604020202020204" pitchFamily="34" charset="0"/>
              <a:buChar char="•"/>
            </a:pPr>
            <a:endParaRPr lang="en-US" sz="2400" dirty="0">
              <a:solidFill>
                <a:srgbClr val="FFFFFF"/>
              </a:solidFill>
              <a:latin typeface="Helvetica Now Display"/>
              <a:ea typeface="Helvetica Now Display"/>
              <a:cs typeface="Helvetica Now Display"/>
              <a:sym typeface="Helvetica Now Display"/>
            </a:endParaRPr>
          </a:p>
          <a:p>
            <a:pPr marL="457200" indent="-457200" algn="l">
              <a:lnSpc>
                <a:spcPct val="150000"/>
              </a:lnSpc>
              <a:buFont typeface="Arial" panose="020B0604020202020204" pitchFamily="34" charset="0"/>
              <a:buChar char="•"/>
            </a:pPr>
            <a:r>
              <a:rPr lang="en-US" sz="2400" dirty="0">
                <a:solidFill>
                  <a:srgbClr val="FFFFFF"/>
                </a:solidFill>
                <a:latin typeface="Helvetica Now Display"/>
                <a:ea typeface="Helvetica Now Display"/>
                <a:cs typeface="Helvetica Now Display"/>
                <a:sym typeface="Helvetica Now Display"/>
              </a:rPr>
              <a:t>IVCA members manage over </a:t>
            </a:r>
            <a:r>
              <a:rPr lang="en-US" sz="2400" b="1" dirty="0">
                <a:solidFill>
                  <a:srgbClr val="FFFFFF"/>
                </a:solidFill>
                <a:latin typeface="Helvetica Now Display"/>
                <a:ea typeface="Helvetica Now Display"/>
                <a:cs typeface="Helvetica Now Display"/>
                <a:sym typeface="Helvetica Now Display"/>
              </a:rPr>
              <a:t>$350 billion </a:t>
            </a:r>
            <a:r>
              <a:rPr lang="en-US" sz="2400" dirty="0">
                <a:solidFill>
                  <a:srgbClr val="FFFFFF"/>
                </a:solidFill>
                <a:latin typeface="Helvetica Now Display"/>
                <a:ea typeface="Helvetica Now Display"/>
                <a:cs typeface="Helvetica Now Display"/>
                <a:sym typeface="Helvetica Now Display"/>
              </a:rPr>
              <a:t>in assets across venture capital, private equity, credit, and other alternate capital strategies.</a:t>
            </a:r>
          </a:p>
          <a:p>
            <a:pPr marL="457200" indent="-457200" algn="l">
              <a:lnSpc>
                <a:spcPct val="150000"/>
              </a:lnSpc>
              <a:buFont typeface="Arial" panose="020B0604020202020204" pitchFamily="34" charset="0"/>
              <a:buChar char="•"/>
            </a:pPr>
            <a:endParaRPr lang="en-US" sz="2400" dirty="0">
              <a:solidFill>
                <a:srgbClr val="FFFFFF"/>
              </a:solidFill>
              <a:latin typeface="Helvetica Now Display"/>
              <a:ea typeface="Helvetica Now Display"/>
              <a:cs typeface="Helvetica Now Display"/>
              <a:sym typeface="Helvetica Now Display"/>
            </a:endParaRPr>
          </a:p>
          <a:p>
            <a:pPr marL="457200" indent="-457200" algn="l">
              <a:lnSpc>
                <a:spcPct val="150000"/>
              </a:lnSpc>
              <a:buFont typeface="Arial" panose="020B0604020202020204" pitchFamily="34" charset="0"/>
              <a:buChar char="•"/>
            </a:pPr>
            <a:r>
              <a:rPr lang="en-US" sz="2400" dirty="0">
                <a:solidFill>
                  <a:srgbClr val="FFFFFF"/>
                </a:solidFill>
                <a:latin typeface="Helvetica Now Display"/>
                <a:ea typeface="Helvetica Now Display"/>
                <a:cs typeface="Helvetica Now Display"/>
                <a:sym typeface="Helvetica Now Display"/>
              </a:rPr>
              <a:t>The broader pool of 1,200 managers includes several entities with limited activity, having made only 1–2 investments over time.</a:t>
            </a:r>
          </a:p>
        </p:txBody>
      </p:sp>
    </p:spTree>
    <p:extLst>
      <p:ext uri="{BB962C8B-B14F-4D97-AF65-F5344CB8AC3E}">
        <p14:creationId xmlns:p14="http://schemas.microsoft.com/office/powerpoint/2010/main" val="1517334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740373"/>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3">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grpSp>
      <p:sp>
        <p:nvSpPr>
          <p:cNvPr id="6" name="Freeform 6"/>
          <p:cNvSpPr/>
          <p:nvPr/>
        </p:nvSpPr>
        <p:spPr>
          <a:xfrm>
            <a:off x="15872315" y="200823"/>
            <a:ext cx="2207671" cy="827877"/>
          </a:xfrm>
          <a:custGeom>
            <a:avLst/>
            <a:gdLst/>
            <a:ahLst/>
            <a:cxnLst/>
            <a:rect l="l" t="t" r="r" b="b"/>
            <a:pathLst>
              <a:path w="2207671" h="827877">
                <a:moveTo>
                  <a:pt x="0" y="0"/>
                </a:moveTo>
                <a:lnTo>
                  <a:pt x="2207671" y="0"/>
                </a:lnTo>
                <a:lnTo>
                  <a:pt x="2207671" y="827877"/>
                </a:lnTo>
                <a:lnTo>
                  <a:pt x="0" y="827877"/>
                </a:lnTo>
                <a:lnTo>
                  <a:pt x="0" y="0"/>
                </a:lnTo>
                <a:close/>
              </a:path>
            </a:pathLst>
          </a:custGeom>
          <a:blipFill>
            <a:blip r:embed="rId4"/>
            <a:stretch>
              <a:fillRect/>
            </a:stretch>
          </a:blipFill>
        </p:spPr>
        <p:txBody>
          <a:bodyPr/>
          <a:lstStyle/>
          <a:p>
            <a:endParaRPr lang="en-US"/>
          </a:p>
        </p:txBody>
      </p:sp>
      <p:pic>
        <p:nvPicPr>
          <p:cNvPr id="7" name="Picture 7"/>
          <p:cNvPicPr>
            <a:picLocks noChangeAspect="1"/>
          </p:cNvPicPr>
          <p:nvPr/>
        </p:nvPicPr>
        <p:blipFill>
          <a:blip r:embed="rId5"/>
          <a:stretch>
            <a:fillRect/>
          </a:stretch>
        </p:blipFill>
        <p:spPr>
          <a:xfrm>
            <a:off x="5468342" y="2604393"/>
            <a:ext cx="5004172" cy="5004172"/>
          </a:xfrm>
          <a:prstGeom prst="rect">
            <a:avLst/>
          </a:prstGeom>
        </p:spPr>
      </p:pic>
      <p:pic>
        <p:nvPicPr>
          <p:cNvPr id="8" name="Picture 8"/>
          <p:cNvPicPr>
            <a:picLocks noChangeAspect="1"/>
          </p:cNvPicPr>
          <p:nvPr/>
        </p:nvPicPr>
        <p:blipFill>
          <a:blip r:embed="rId6"/>
          <a:stretch>
            <a:fillRect/>
          </a:stretch>
        </p:blipFill>
        <p:spPr>
          <a:xfrm>
            <a:off x="12341980" y="2451761"/>
            <a:ext cx="5319395" cy="5319395"/>
          </a:xfrm>
          <a:prstGeom prst="rect">
            <a:avLst/>
          </a:prstGeom>
        </p:spPr>
      </p:pic>
      <p:sp>
        <p:nvSpPr>
          <p:cNvPr id="9" name="TextBox 9"/>
          <p:cNvSpPr txBox="1"/>
          <p:nvPr/>
        </p:nvSpPr>
        <p:spPr>
          <a:xfrm>
            <a:off x="794737" y="740373"/>
            <a:ext cx="11696003" cy="622935"/>
          </a:xfrm>
          <a:prstGeom prst="rect">
            <a:avLst/>
          </a:prstGeom>
        </p:spPr>
        <p:txBody>
          <a:bodyPr wrap="square" lIns="0" tIns="0" rIns="0" bIns="0" rtlCol="0" anchor="t">
            <a:spAutoFit/>
          </a:bodyPr>
          <a:lstStyle/>
          <a:p>
            <a:pPr algn="l">
              <a:lnSpc>
                <a:spcPts val="5040"/>
              </a:lnSpc>
              <a:spcBef>
                <a:spcPct val="0"/>
              </a:spcBef>
            </a:pPr>
            <a:r>
              <a:rPr lang="en-US" sz="3600" b="1" dirty="0">
                <a:solidFill>
                  <a:srgbClr val="000000"/>
                </a:solidFill>
                <a:latin typeface="Helvetica Now Display Bold"/>
                <a:ea typeface="Helvetica Now Display Bold"/>
                <a:cs typeface="Helvetica Now Display Bold"/>
                <a:sym typeface="Helvetica Now Display Bold"/>
              </a:rPr>
              <a:t>IVCA ALTERNATE CAPITAL REPRESENTATION (2/2)</a:t>
            </a:r>
          </a:p>
        </p:txBody>
      </p:sp>
      <p:grpSp>
        <p:nvGrpSpPr>
          <p:cNvPr id="10" name="Group 10"/>
          <p:cNvGrpSpPr/>
          <p:nvPr/>
        </p:nvGrpSpPr>
        <p:grpSpPr>
          <a:xfrm>
            <a:off x="5906157" y="8165731"/>
            <a:ext cx="4686562" cy="1380896"/>
            <a:chOff x="0" y="0"/>
            <a:chExt cx="5451944" cy="1059873"/>
          </a:xfrm>
        </p:grpSpPr>
        <p:grpSp>
          <p:nvGrpSpPr>
            <p:cNvPr id="11" name="Group 11"/>
            <p:cNvGrpSpPr/>
            <p:nvPr/>
          </p:nvGrpSpPr>
          <p:grpSpPr>
            <a:xfrm>
              <a:off x="0" y="0"/>
              <a:ext cx="5451944" cy="730231"/>
              <a:chOff x="0" y="0"/>
              <a:chExt cx="1288641" cy="172600"/>
            </a:xfrm>
          </p:grpSpPr>
          <p:sp>
            <p:nvSpPr>
              <p:cNvPr id="12" name="Freeform 12"/>
              <p:cNvSpPr/>
              <p:nvPr/>
            </p:nvSpPr>
            <p:spPr>
              <a:xfrm>
                <a:off x="0" y="0"/>
                <a:ext cx="1288641" cy="172600"/>
              </a:xfrm>
              <a:custGeom>
                <a:avLst/>
                <a:gdLst/>
                <a:ahLst/>
                <a:cxnLst/>
                <a:rect l="l" t="t" r="r" b="b"/>
                <a:pathLst>
                  <a:path w="1288641" h="172600">
                    <a:moveTo>
                      <a:pt x="0" y="0"/>
                    </a:moveTo>
                    <a:lnTo>
                      <a:pt x="1288641" y="0"/>
                    </a:lnTo>
                    <a:lnTo>
                      <a:pt x="1288641" y="172600"/>
                    </a:lnTo>
                    <a:lnTo>
                      <a:pt x="0" y="172600"/>
                    </a:lnTo>
                    <a:close/>
                  </a:path>
                </a:pathLst>
              </a:custGeom>
              <a:solidFill>
                <a:srgbClr val="05A861"/>
              </a:solidFill>
            </p:spPr>
            <p:txBody>
              <a:bodyPr/>
              <a:lstStyle/>
              <a:p>
                <a:endParaRPr lang="en-US"/>
              </a:p>
            </p:txBody>
          </p:sp>
          <p:sp>
            <p:nvSpPr>
              <p:cNvPr id="13" name="TextBox 13"/>
              <p:cNvSpPr txBox="1"/>
              <p:nvPr/>
            </p:nvSpPr>
            <p:spPr>
              <a:xfrm>
                <a:off x="0" y="-19050"/>
                <a:ext cx="1288641" cy="191650"/>
              </a:xfrm>
              <a:prstGeom prst="rect">
                <a:avLst/>
              </a:prstGeom>
            </p:spPr>
            <p:txBody>
              <a:bodyPr lIns="50800" tIns="50800" rIns="50800" bIns="50800" rtlCol="0" anchor="ctr"/>
              <a:lstStyle/>
              <a:p>
                <a:pPr algn="ctr">
                  <a:lnSpc>
                    <a:spcPts val="1959"/>
                  </a:lnSpc>
                </a:pPr>
                <a:endParaRPr/>
              </a:p>
            </p:txBody>
          </p:sp>
        </p:grpSp>
        <p:sp>
          <p:nvSpPr>
            <p:cNvPr id="14" name="TextBox 14"/>
            <p:cNvSpPr txBox="1"/>
            <p:nvPr/>
          </p:nvSpPr>
          <p:spPr>
            <a:xfrm>
              <a:off x="80361" y="127481"/>
              <a:ext cx="5291223" cy="932392"/>
            </a:xfrm>
            <a:prstGeom prst="rect">
              <a:avLst/>
            </a:prstGeom>
          </p:spPr>
          <p:txBody>
            <a:bodyPr wrap="square" lIns="0" tIns="0" rIns="0" bIns="0" rtlCol="0" anchor="t">
              <a:spAutoFit/>
            </a:bodyPr>
            <a:lstStyle/>
            <a:p>
              <a:pPr algn="ctr">
                <a:lnSpc>
                  <a:spcPts val="2807"/>
                </a:lnSpc>
                <a:spcBef>
                  <a:spcPct val="0"/>
                </a:spcBef>
              </a:pPr>
              <a:r>
                <a:rPr lang="en-US" sz="2005" b="1" dirty="0">
                  <a:solidFill>
                    <a:srgbClr val="FFFFFF"/>
                  </a:solidFill>
                  <a:latin typeface="Helvetica Now Display Bold"/>
                  <a:ea typeface="Helvetica Now Display Bold"/>
                  <a:cs typeface="Helvetica Now Display Bold"/>
                  <a:sym typeface="Helvetica Now Display Bold"/>
                </a:rPr>
                <a:t>VC Members’ Investment Strategy</a:t>
              </a:r>
            </a:p>
          </p:txBody>
        </p:sp>
      </p:grpSp>
      <p:grpSp>
        <p:nvGrpSpPr>
          <p:cNvPr id="15" name="Group 15"/>
          <p:cNvGrpSpPr/>
          <p:nvPr/>
        </p:nvGrpSpPr>
        <p:grpSpPr>
          <a:xfrm>
            <a:off x="12442478" y="8108728"/>
            <a:ext cx="5269030" cy="1056417"/>
            <a:chOff x="0" y="0"/>
            <a:chExt cx="6116077" cy="730231"/>
          </a:xfrm>
        </p:grpSpPr>
        <p:grpSp>
          <p:nvGrpSpPr>
            <p:cNvPr id="16" name="Group 16"/>
            <p:cNvGrpSpPr/>
            <p:nvPr/>
          </p:nvGrpSpPr>
          <p:grpSpPr>
            <a:xfrm>
              <a:off x="0" y="0"/>
              <a:ext cx="6116077" cy="730231"/>
              <a:chOff x="0" y="0"/>
              <a:chExt cx="1445618" cy="172600"/>
            </a:xfrm>
          </p:grpSpPr>
          <p:sp>
            <p:nvSpPr>
              <p:cNvPr id="17" name="Freeform 17"/>
              <p:cNvSpPr/>
              <p:nvPr/>
            </p:nvSpPr>
            <p:spPr>
              <a:xfrm>
                <a:off x="0" y="0"/>
                <a:ext cx="1445618" cy="172600"/>
              </a:xfrm>
              <a:custGeom>
                <a:avLst/>
                <a:gdLst/>
                <a:ahLst/>
                <a:cxnLst/>
                <a:rect l="l" t="t" r="r" b="b"/>
                <a:pathLst>
                  <a:path w="1445618" h="172600">
                    <a:moveTo>
                      <a:pt x="0" y="0"/>
                    </a:moveTo>
                    <a:lnTo>
                      <a:pt x="1445618" y="0"/>
                    </a:lnTo>
                    <a:lnTo>
                      <a:pt x="1445618" y="172600"/>
                    </a:lnTo>
                    <a:lnTo>
                      <a:pt x="0" y="172600"/>
                    </a:lnTo>
                    <a:close/>
                  </a:path>
                </a:pathLst>
              </a:custGeom>
              <a:solidFill>
                <a:srgbClr val="258EA4"/>
              </a:solidFill>
            </p:spPr>
            <p:txBody>
              <a:bodyPr/>
              <a:lstStyle/>
              <a:p>
                <a:endParaRPr lang="en-US"/>
              </a:p>
            </p:txBody>
          </p:sp>
          <p:sp>
            <p:nvSpPr>
              <p:cNvPr id="18" name="TextBox 18"/>
              <p:cNvSpPr txBox="1"/>
              <p:nvPr/>
            </p:nvSpPr>
            <p:spPr>
              <a:xfrm>
                <a:off x="0" y="-19050"/>
                <a:ext cx="1445618" cy="191650"/>
              </a:xfrm>
              <a:prstGeom prst="rect">
                <a:avLst/>
              </a:prstGeom>
            </p:spPr>
            <p:txBody>
              <a:bodyPr lIns="50800" tIns="50800" rIns="50800" bIns="50800" rtlCol="0" anchor="ctr"/>
              <a:lstStyle/>
              <a:p>
                <a:pPr algn="ctr">
                  <a:lnSpc>
                    <a:spcPts val="1959"/>
                  </a:lnSpc>
                </a:pPr>
                <a:endParaRPr/>
              </a:p>
            </p:txBody>
          </p:sp>
        </p:grpSp>
        <p:sp>
          <p:nvSpPr>
            <p:cNvPr id="19" name="TextBox 19"/>
            <p:cNvSpPr txBox="1"/>
            <p:nvPr/>
          </p:nvSpPr>
          <p:spPr>
            <a:xfrm>
              <a:off x="40180" y="127482"/>
              <a:ext cx="6035716" cy="437167"/>
            </a:xfrm>
            <a:prstGeom prst="rect">
              <a:avLst/>
            </a:prstGeom>
          </p:spPr>
          <p:txBody>
            <a:bodyPr lIns="0" tIns="0" rIns="0" bIns="0" rtlCol="0" anchor="t">
              <a:spAutoFit/>
            </a:bodyPr>
            <a:lstStyle/>
            <a:p>
              <a:pPr algn="ctr">
                <a:lnSpc>
                  <a:spcPts val="2807"/>
                </a:lnSpc>
                <a:spcBef>
                  <a:spcPct val="0"/>
                </a:spcBef>
              </a:pPr>
              <a:r>
                <a:rPr lang="en-US" sz="2005" b="1" dirty="0">
                  <a:solidFill>
                    <a:srgbClr val="FFFFFF"/>
                  </a:solidFill>
                  <a:latin typeface="Helvetica Now Display Bold"/>
                  <a:ea typeface="Helvetica Now Display Bold"/>
                  <a:cs typeface="Helvetica Now Display Bold"/>
                  <a:sym typeface="Helvetica Now Display Bold"/>
                </a:rPr>
                <a:t>Membership Distribution by Fund Type</a:t>
              </a:r>
            </a:p>
          </p:txBody>
        </p:sp>
      </p:grpSp>
      <p:sp>
        <p:nvSpPr>
          <p:cNvPr id="20" name="TextBox 20"/>
          <p:cNvSpPr txBox="1"/>
          <p:nvPr/>
        </p:nvSpPr>
        <p:spPr>
          <a:xfrm>
            <a:off x="10059374" y="3715830"/>
            <a:ext cx="533345"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Early,</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095835"/>
                </a:solidFill>
                <a:latin typeface="Helvetica Now Display Bold"/>
                <a:ea typeface="Helvetica Now Display Bold"/>
                <a:cs typeface="Helvetica Now Display Bold"/>
                <a:sym typeface="Helvetica Now Display Bold"/>
              </a:rPr>
              <a:t>37%</a:t>
            </a:r>
          </a:p>
        </p:txBody>
      </p:sp>
      <p:sp>
        <p:nvSpPr>
          <p:cNvPr id="21" name="TextBox 21"/>
          <p:cNvSpPr txBox="1"/>
          <p:nvPr/>
        </p:nvSpPr>
        <p:spPr>
          <a:xfrm>
            <a:off x="16186507" y="2739728"/>
            <a:ext cx="533345"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PE,</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18194D"/>
                </a:solidFill>
                <a:latin typeface="Helvetica Now Display Bold"/>
                <a:ea typeface="Helvetica Now Display Bold"/>
                <a:cs typeface="Helvetica Now Display Bold"/>
                <a:sym typeface="Helvetica Now Display Bold"/>
              </a:rPr>
              <a:t>15%</a:t>
            </a:r>
          </a:p>
        </p:txBody>
      </p:sp>
      <p:sp>
        <p:nvSpPr>
          <p:cNvPr id="22" name="TextBox 22"/>
          <p:cNvSpPr txBox="1"/>
          <p:nvPr/>
        </p:nvSpPr>
        <p:spPr>
          <a:xfrm>
            <a:off x="17218092" y="4333771"/>
            <a:ext cx="533345"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VC,</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2D2F89"/>
                </a:solidFill>
                <a:latin typeface="Helvetica Now Display Bold"/>
                <a:ea typeface="Helvetica Now Display Bold"/>
                <a:cs typeface="Helvetica Now Display Bold"/>
                <a:sym typeface="Helvetica Now Display Bold"/>
              </a:rPr>
              <a:t>21%</a:t>
            </a:r>
          </a:p>
        </p:txBody>
      </p:sp>
      <p:sp>
        <p:nvSpPr>
          <p:cNvPr id="23" name="TextBox 23"/>
          <p:cNvSpPr txBox="1"/>
          <p:nvPr/>
        </p:nvSpPr>
        <p:spPr>
          <a:xfrm>
            <a:off x="16066984" y="7160614"/>
            <a:ext cx="801091"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Micro VC,</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3D409F"/>
                </a:solidFill>
                <a:latin typeface="Helvetica Now Display Bold"/>
                <a:ea typeface="Helvetica Now Display Bold"/>
                <a:cs typeface="Helvetica Now Display Bold"/>
                <a:sym typeface="Helvetica Now Display Bold"/>
              </a:rPr>
              <a:t>23%</a:t>
            </a:r>
          </a:p>
        </p:txBody>
      </p:sp>
      <p:sp>
        <p:nvSpPr>
          <p:cNvPr id="24" name="TextBox 24"/>
          <p:cNvSpPr txBox="1"/>
          <p:nvPr/>
        </p:nvSpPr>
        <p:spPr>
          <a:xfrm>
            <a:off x="13126049" y="7265393"/>
            <a:ext cx="1316056"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Corporate VC,</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0C11AD"/>
                </a:solidFill>
                <a:latin typeface="Helvetica Now Display Bold"/>
                <a:ea typeface="Helvetica Now Display Bold"/>
                <a:cs typeface="Helvetica Now Display Bold"/>
                <a:sym typeface="Helvetica Now Display Bold"/>
              </a:rPr>
              <a:t>2%</a:t>
            </a:r>
          </a:p>
        </p:txBody>
      </p:sp>
      <p:sp>
        <p:nvSpPr>
          <p:cNvPr id="25" name="TextBox 25"/>
          <p:cNvSpPr txBox="1"/>
          <p:nvPr/>
        </p:nvSpPr>
        <p:spPr>
          <a:xfrm>
            <a:off x="11900869" y="6869110"/>
            <a:ext cx="1316056"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Venture Dept,</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595EFA"/>
                </a:solidFill>
                <a:latin typeface="Helvetica Now Display Bold"/>
                <a:ea typeface="Helvetica Now Display Bold"/>
                <a:cs typeface="Helvetica Now Display Bold"/>
                <a:sym typeface="Helvetica Now Display Bold"/>
              </a:rPr>
              <a:t>1%</a:t>
            </a:r>
          </a:p>
        </p:txBody>
      </p:sp>
      <p:sp>
        <p:nvSpPr>
          <p:cNvPr id="26" name="TextBox 26"/>
          <p:cNvSpPr txBox="1"/>
          <p:nvPr/>
        </p:nvSpPr>
        <p:spPr>
          <a:xfrm>
            <a:off x="11832712" y="6263269"/>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Credit,</a:t>
            </a:r>
            <a:r>
              <a:rPr lang="en-US" sz="1504" b="1">
                <a:solidFill>
                  <a:srgbClr val="000000"/>
                </a:solidFill>
                <a:latin typeface="Helvetica Now Display Bold"/>
                <a:ea typeface="Helvetica Now Display Bold"/>
                <a:cs typeface="Helvetica Now Display Bold"/>
                <a:sym typeface="Helvetica Now Display Bold"/>
              </a:rPr>
              <a:t> </a:t>
            </a:r>
          </a:p>
          <a:p>
            <a:pPr algn="ctr">
              <a:lnSpc>
                <a:spcPts val="2105"/>
              </a:lnSpc>
              <a:spcBef>
                <a:spcPct val="0"/>
              </a:spcBef>
            </a:pPr>
            <a:r>
              <a:rPr lang="en-US" sz="1504" b="1">
                <a:solidFill>
                  <a:srgbClr val="3D42E8"/>
                </a:solidFill>
                <a:latin typeface="Helvetica Now Display Bold"/>
                <a:ea typeface="Helvetica Now Display Bold"/>
                <a:cs typeface="Helvetica Now Display Bold"/>
                <a:sym typeface="Helvetica Now Display Bold"/>
              </a:rPr>
              <a:t>5%</a:t>
            </a:r>
          </a:p>
        </p:txBody>
      </p:sp>
      <p:sp>
        <p:nvSpPr>
          <p:cNvPr id="27" name="TextBox 27"/>
          <p:cNvSpPr txBox="1"/>
          <p:nvPr/>
        </p:nvSpPr>
        <p:spPr>
          <a:xfrm>
            <a:off x="11984172" y="5657427"/>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RE,</a:t>
            </a:r>
            <a:r>
              <a:rPr lang="en-US" sz="1504" b="1">
                <a:solidFill>
                  <a:srgbClr val="000000"/>
                </a:solidFill>
                <a:latin typeface="Helvetica Now Display Bold"/>
                <a:ea typeface="Helvetica Now Display Bold"/>
                <a:cs typeface="Helvetica Now Display Bold"/>
                <a:sym typeface="Helvetica Now Display Bold"/>
              </a:rPr>
              <a:t> </a:t>
            </a:r>
          </a:p>
          <a:p>
            <a:pPr algn="ctr">
              <a:lnSpc>
                <a:spcPts val="2105"/>
              </a:lnSpc>
              <a:spcBef>
                <a:spcPct val="0"/>
              </a:spcBef>
            </a:pPr>
            <a:r>
              <a:rPr lang="en-US" sz="1504" b="1">
                <a:solidFill>
                  <a:srgbClr val="3D7CE8"/>
                </a:solidFill>
                <a:latin typeface="Helvetica Now Display Bold"/>
                <a:ea typeface="Helvetica Now Display Bold"/>
                <a:cs typeface="Helvetica Now Display Bold"/>
                <a:sym typeface="Helvetica Now Display Bold"/>
              </a:rPr>
              <a:t>6%</a:t>
            </a:r>
          </a:p>
        </p:txBody>
      </p:sp>
      <p:sp>
        <p:nvSpPr>
          <p:cNvPr id="28" name="TextBox 28"/>
          <p:cNvSpPr txBox="1"/>
          <p:nvPr/>
        </p:nvSpPr>
        <p:spPr>
          <a:xfrm>
            <a:off x="11326144" y="5128463"/>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Infra,</a:t>
            </a:r>
            <a:r>
              <a:rPr lang="en-US" sz="1504" b="1">
                <a:solidFill>
                  <a:srgbClr val="000000"/>
                </a:solidFill>
                <a:latin typeface="Helvetica Now Display Bold"/>
                <a:ea typeface="Helvetica Now Display Bold"/>
                <a:cs typeface="Helvetica Now Display Bold"/>
                <a:sym typeface="Helvetica Now Display Bold"/>
              </a:rPr>
              <a:t> </a:t>
            </a:r>
          </a:p>
          <a:p>
            <a:pPr algn="ctr">
              <a:lnSpc>
                <a:spcPts val="2105"/>
              </a:lnSpc>
              <a:spcBef>
                <a:spcPct val="0"/>
              </a:spcBef>
            </a:pPr>
            <a:r>
              <a:rPr lang="en-US" sz="1504" b="1">
                <a:solidFill>
                  <a:srgbClr val="3DC9E8"/>
                </a:solidFill>
                <a:latin typeface="Helvetica Now Display Bold"/>
                <a:ea typeface="Helvetica Now Display Bold"/>
                <a:cs typeface="Helvetica Now Display Bold"/>
                <a:sym typeface="Helvetica Now Display Bold"/>
              </a:rPr>
              <a:t>1%</a:t>
            </a:r>
          </a:p>
        </p:txBody>
      </p:sp>
      <p:sp>
        <p:nvSpPr>
          <p:cNvPr id="29" name="TextBox 29"/>
          <p:cNvSpPr txBox="1"/>
          <p:nvPr/>
        </p:nvSpPr>
        <p:spPr>
          <a:xfrm>
            <a:off x="11533913" y="4500591"/>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Multi Asset,</a:t>
            </a:r>
            <a:r>
              <a:rPr lang="en-US" sz="1504" b="1">
                <a:solidFill>
                  <a:srgbClr val="000000"/>
                </a:solidFill>
                <a:latin typeface="Helvetica Now Display Bold"/>
                <a:ea typeface="Helvetica Now Display Bold"/>
                <a:cs typeface="Helvetica Now Display Bold"/>
                <a:sym typeface="Helvetica Now Display Bold"/>
              </a:rPr>
              <a:t> </a:t>
            </a:r>
          </a:p>
          <a:p>
            <a:pPr algn="ctr">
              <a:lnSpc>
                <a:spcPts val="2105"/>
              </a:lnSpc>
              <a:spcBef>
                <a:spcPct val="0"/>
              </a:spcBef>
            </a:pPr>
            <a:r>
              <a:rPr lang="en-US" sz="1504" b="1">
                <a:solidFill>
                  <a:srgbClr val="81DDF1"/>
                </a:solidFill>
                <a:latin typeface="Helvetica Now Display Bold"/>
                <a:ea typeface="Helvetica Now Display Bold"/>
                <a:cs typeface="Helvetica Now Display Bold"/>
                <a:sym typeface="Helvetica Now Display Bold"/>
              </a:rPr>
              <a:t>7%</a:t>
            </a:r>
          </a:p>
        </p:txBody>
      </p:sp>
      <p:sp>
        <p:nvSpPr>
          <p:cNvPr id="30" name="TextBox 30"/>
          <p:cNvSpPr txBox="1"/>
          <p:nvPr/>
        </p:nvSpPr>
        <p:spPr>
          <a:xfrm>
            <a:off x="12026656" y="3872718"/>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LP,</a:t>
            </a:r>
            <a:r>
              <a:rPr lang="en-US" sz="1504" b="1">
                <a:solidFill>
                  <a:srgbClr val="000000"/>
                </a:solidFill>
                <a:latin typeface="Helvetica Now Display Bold"/>
                <a:ea typeface="Helvetica Now Display Bold"/>
                <a:cs typeface="Helvetica Now Display Bold"/>
                <a:sym typeface="Helvetica Now Display Bold"/>
              </a:rPr>
              <a:t> </a:t>
            </a:r>
          </a:p>
          <a:p>
            <a:pPr algn="ctr">
              <a:lnSpc>
                <a:spcPts val="2105"/>
              </a:lnSpc>
              <a:spcBef>
                <a:spcPct val="0"/>
              </a:spcBef>
            </a:pPr>
            <a:r>
              <a:rPr lang="en-US" sz="1504" b="1">
                <a:solidFill>
                  <a:srgbClr val="4293A4"/>
                </a:solidFill>
                <a:latin typeface="Helvetica Now Display Bold"/>
                <a:ea typeface="Helvetica Now Display Bold"/>
                <a:cs typeface="Helvetica Now Display Bold"/>
                <a:sym typeface="Helvetica Now Display Bold"/>
              </a:rPr>
              <a:t>2%</a:t>
            </a:r>
          </a:p>
        </p:txBody>
      </p:sp>
      <p:sp>
        <p:nvSpPr>
          <p:cNvPr id="31" name="TextBox 31"/>
          <p:cNvSpPr txBox="1"/>
          <p:nvPr/>
        </p:nvSpPr>
        <p:spPr>
          <a:xfrm>
            <a:off x="11731308" y="3194517"/>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Family Office, </a:t>
            </a:r>
          </a:p>
          <a:p>
            <a:pPr algn="ctr">
              <a:lnSpc>
                <a:spcPts val="2105"/>
              </a:lnSpc>
              <a:spcBef>
                <a:spcPct val="0"/>
              </a:spcBef>
            </a:pPr>
            <a:r>
              <a:rPr lang="en-US" sz="1504" b="1">
                <a:solidFill>
                  <a:srgbClr val="258EA4"/>
                </a:solidFill>
                <a:latin typeface="Helvetica Now Display Bold"/>
                <a:ea typeface="Helvetica Now Display Bold"/>
                <a:cs typeface="Helvetica Now Display Bold"/>
                <a:sym typeface="Helvetica Now Display Bold"/>
              </a:rPr>
              <a:t>3%</a:t>
            </a:r>
          </a:p>
        </p:txBody>
      </p:sp>
      <p:sp>
        <p:nvSpPr>
          <p:cNvPr id="32" name="TextBox 32"/>
          <p:cNvSpPr txBox="1"/>
          <p:nvPr/>
        </p:nvSpPr>
        <p:spPr>
          <a:xfrm>
            <a:off x="12785263" y="2778999"/>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CAT III, </a:t>
            </a:r>
          </a:p>
          <a:p>
            <a:pPr algn="ctr">
              <a:lnSpc>
                <a:spcPts val="2105"/>
              </a:lnSpc>
              <a:spcBef>
                <a:spcPct val="0"/>
              </a:spcBef>
            </a:pPr>
            <a:r>
              <a:rPr lang="en-US" sz="1504" b="1">
                <a:solidFill>
                  <a:srgbClr val="1BD0F6"/>
                </a:solidFill>
                <a:latin typeface="Helvetica Now Display Bold"/>
                <a:ea typeface="Helvetica Now Display Bold"/>
                <a:cs typeface="Helvetica Now Display Bold"/>
                <a:sym typeface="Helvetica Now Display Bold"/>
              </a:rPr>
              <a:t>7%</a:t>
            </a:r>
          </a:p>
        </p:txBody>
      </p:sp>
      <p:sp>
        <p:nvSpPr>
          <p:cNvPr id="33" name="TextBox 33"/>
          <p:cNvSpPr txBox="1"/>
          <p:nvPr/>
        </p:nvSpPr>
        <p:spPr>
          <a:xfrm>
            <a:off x="13784077" y="2324617"/>
            <a:ext cx="131605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AM, </a:t>
            </a:r>
          </a:p>
          <a:p>
            <a:pPr algn="ctr">
              <a:lnSpc>
                <a:spcPts val="2105"/>
              </a:lnSpc>
              <a:spcBef>
                <a:spcPct val="0"/>
              </a:spcBef>
            </a:pPr>
            <a:r>
              <a:rPr lang="en-US" sz="1504" b="1">
                <a:solidFill>
                  <a:srgbClr val="0EBFAA"/>
                </a:solidFill>
                <a:latin typeface="Helvetica Now Display Bold"/>
                <a:ea typeface="Helvetica Now Display Bold"/>
                <a:cs typeface="Helvetica Now Display Bold"/>
                <a:sym typeface="Helvetica Now Display Bold"/>
              </a:rPr>
              <a:t>7%</a:t>
            </a:r>
          </a:p>
        </p:txBody>
      </p:sp>
      <p:sp>
        <p:nvSpPr>
          <p:cNvPr id="34" name="TextBox 34"/>
          <p:cNvSpPr txBox="1"/>
          <p:nvPr/>
        </p:nvSpPr>
        <p:spPr>
          <a:xfrm>
            <a:off x="9546398" y="6673455"/>
            <a:ext cx="662299"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Growth,</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169F63"/>
                </a:solidFill>
                <a:latin typeface="Helvetica Now Display Bold"/>
                <a:ea typeface="Helvetica Now Display Bold"/>
                <a:cs typeface="Helvetica Now Display Bold"/>
                <a:sym typeface="Helvetica Now Display Bold"/>
              </a:rPr>
              <a:t>2%</a:t>
            </a:r>
          </a:p>
        </p:txBody>
      </p:sp>
      <p:sp>
        <p:nvSpPr>
          <p:cNvPr id="35" name="TextBox 35"/>
          <p:cNvSpPr txBox="1"/>
          <p:nvPr/>
        </p:nvSpPr>
        <p:spPr>
          <a:xfrm>
            <a:off x="7383867" y="7327633"/>
            <a:ext cx="1133538" cy="525259"/>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Early, Growth,</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1DC47B"/>
                </a:solidFill>
                <a:latin typeface="Helvetica Now Display Bold"/>
                <a:ea typeface="Helvetica Now Display Bold"/>
                <a:cs typeface="Helvetica Now Display Bold"/>
                <a:sym typeface="Helvetica Now Display Bold"/>
              </a:rPr>
              <a:t>25%</a:t>
            </a:r>
          </a:p>
        </p:txBody>
      </p:sp>
      <p:sp>
        <p:nvSpPr>
          <p:cNvPr id="36" name="TextBox 36"/>
          <p:cNvSpPr txBox="1"/>
          <p:nvPr/>
        </p:nvSpPr>
        <p:spPr>
          <a:xfrm>
            <a:off x="4981326" y="4644900"/>
            <a:ext cx="672289" cy="1050627"/>
          </a:xfrm>
          <a:prstGeom prst="rect">
            <a:avLst/>
          </a:prstGeom>
        </p:spPr>
        <p:txBody>
          <a:bodyPr lIns="0" tIns="0" rIns="0" bIns="0" rtlCol="0" anchor="t">
            <a:spAutoFit/>
          </a:bodyPr>
          <a:lstStyle/>
          <a:p>
            <a:pPr algn="ctr">
              <a:lnSpc>
                <a:spcPts val="2105"/>
              </a:lnSpc>
              <a:spcBef>
                <a:spcPct val="0"/>
              </a:spcBef>
            </a:pPr>
            <a:r>
              <a:rPr lang="en-US" sz="1504">
                <a:solidFill>
                  <a:srgbClr val="000000"/>
                </a:solidFill>
                <a:latin typeface="Helvetica Now Display"/>
                <a:ea typeface="Helvetica Now Display"/>
                <a:cs typeface="Helvetica Now Display"/>
                <a:sym typeface="Helvetica Now Display"/>
              </a:rPr>
              <a:t>Early, Growth,</a:t>
            </a:r>
            <a:r>
              <a:rPr lang="en-US" sz="1504" b="1">
                <a:solidFill>
                  <a:srgbClr val="000000"/>
                </a:solidFill>
                <a:latin typeface="Helvetica Now Display Bold"/>
                <a:ea typeface="Helvetica Now Display Bold"/>
                <a:cs typeface="Helvetica Now Display Bold"/>
                <a:sym typeface="Helvetica Now Display Bold"/>
              </a:rPr>
              <a:t> </a:t>
            </a:r>
            <a:r>
              <a:rPr lang="en-US" sz="1504">
                <a:solidFill>
                  <a:srgbClr val="000000"/>
                </a:solidFill>
                <a:latin typeface="Helvetica Now Display"/>
                <a:ea typeface="Helvetica Now Display"/>
                <a:cs typeface="Helvetica Now Display"/>
                <a:sym typeface="Helvetica Now Display"/>
              </a:rPr>
              <a:t>Late,</a:t>
            </a:r>
            <a:r>
              <a:rPr lang="en-US" sz="1504" b="1">
                <a:solidFill>
                  <a:srgbClr val="000000"/>
                </a:solidFill>
                <a:latin typeface="Helvetica Now Display Bold"/>
                <a:ea typeface="Helvetica Now Display Bold"/>
                <a:cs typeface="Helvetica Now Display Bold"/>
                <a:sym typeface="Helvetica Now Display Bold"/>
              </a:rPr>
              <a:t> </a:t>
            </a:r>
            <a:r>
              <a:rPr lang="en-US" sz="1504" b="1">
                <a:solidFill>
                  <a:srgbClr val="05A861"/>
                </a:solidFill>
                <a:latin typeface="Helvetica Now Display Bold"/>
                <a:ea typeface="Helvetica Now Display Bold"/>
                <a:cs typeface="Helvetica Now Display Bold"/>
                <a:sym typeface="Helvetica Now Display Bold"/>
              </a:rPr>
              <a:t>34%</a:t>
            </a:r>
          </a:p>
        </p:txBody>
      </p:sp>
      <p:sp>
        <p:nvSpPr>
          <p:cNvPr id="37" name="TextBox 37"/>
          <p:cNvSpPr txBox="1"/>
          <p:nvPr/>
        </p:nvSpPr>
        <p:spPr>
          <a:xfrm>
            <a:off x="6910755" y="2369785"/>
            <a:ext cx="1664886" cy="525259"/>
          </a:xfrm>
          <a:prstGeom prst="rect">
            <a:avLst/>
          </a:prstGeom>
        </p:spPr>
        <p:txBody>
          <a:bodyPr lIns="0" tIns="0" rIns="0" bIns="0" rtlCol="0" anchor="t">
            <a:spAutoFit/>
          </a:bodyPr>
          <a:lstStyle/>
          <a:p>
            <a:pPr algn="ctr">
              <a:lnSpc>
                <a:spcPts val="2105"/>
              </a:lnSpc>
            </a:pPr>
            <a:r>
              <a:rPr lang="en-US" sz="1504">
                <a:solidFill>
                  <a:srgbClr val="000000"/>
                </a:solidFill>
                <a:latin typeface="Helvetica Now Display"/>
                <a:ea typeface="Helvetica Now Display"/>
                <a:cs typeface="Helvetica Now Display"/>
                <a:sym typeface="Helvetica Now Display"/>
              </a:rPr>
              <a:t>Growth,</a:t>
            </a:r>
            <a:r>
              <a:rPr lang="en-US" sz="1504" b="1">
                <a:solidFill>
                  <a:srgbClr val="000000"/>
                </a:solidFill>
                <a:latin typeface="Helvetica Now Display Bold"/>
                <a:ea typeface="Helvetica Now Display Bold"/>
                <a:cs typeface="Helvetica Now Display Bold"/>
                <a:sym typeface="Helvetica Now Display Bold"/>
              </a:rPr>
              <a:t> </a:t>
            </a:r>
            <a:r>
              <a:rPr lang="en-US" sz="1504">
                <a:solidFill>
                  <a:srgbClr val="000000"/>
                </a:solidFill>
                <a:latin typeface="Helvetica Now Display"/>
                <a:ea typeface="Helvetica Now Display"/>
                <a:cs typeface="Helvetica Now Display"/>
                <a:sym typeface="Helvetica Now Display"/>
              </a:rPr>
              <a:t>Late,</a:t>
            </a:r>
            <a:r>
              <a:rPr lang="en-US" sz="1504" b="1">
                <a:solidFill>
                  <a:srgbClr val="000000"/>
                </a:solidFill>
                <a:latin typeface="Helvetica Now Display Bold"/>
                <a:ea typeface="Helvetica Now Display Bold"/>
                <a:cs typeface="Helvetica Now Display Bold"/>
                <a:sym typeface="Helvetica Now Display Bold"/>
              </a:rPr>
              <a:t> </a:t>
            </a:r>
          </a:p>
          <a:p>
            <a:pPr algn="ctr">
              <a:lnSpc>
                <a:spcPts val="2105"/>
              </a:lnSpc>
              <a:spcBef>
                <a:spcPct val="0"/>
              </a:spcBef>
            </a:pPr>
            <a:r>
              <a:rPr lang="en-US" sz="1504" b="1">
                <a:solidFill>
                  <a:srgbClr val="204937"/>
                </a:solidFill>
                <a:latin typeface="Helvetica Now Display Bold"/>
                <a:ea typeface="Helvetica Now Display Bold"/>
                <a:cs typeface="Helvetica Now Display Bold"/>
                <a:sym typeface="Helvetica Now Display Bold"/>
              </a:rPr>
              <a:t>3%</a:t>
            </a:r>
          </a:p>
        </p:txBody>
      </p:sp>
      <p:sp>
        <p:nvSpPr>
          <p:cNvPr id="38" name="AutoShape 38"/>
          <p:cNvSpPr/>
          <p:nvPr/>
        </p:nvSpPr>
        <p:spPr>
          <a:xfrm flipH="1">
            <a:off x="12258798" y="5312254"/>
            <a:ext cx="552159" cy="0"/>
          </a:xfrm>
          <a:prstGeom prst="line">
            <a:avLst/>
          </a:prstGeom>
          <a:ln w="9525" cap="flat">
            <a:solidFill>
              <a:srgbClr val="000000"/>
            </a:solidFill>
            <a:prstDash val="solid"/>
            <a:headEnd type="none" w="sm" len="sm"/>
            <a:tailEnd type="none" w="sm" len="sm"/>
          </a:ln>
        </p:spPr>
        <p:txBody>
          <a:bodyPr/>
          <a:lstStyle/>
          <a:p>
            <a:endParaRPr lang="en-US"/>
          </a:p>
        </p:txBody>
      </p:sp>
      <p:sp>
        <p:nvSpPr>
          <p:cNvPr id="39" name="AutoShape 39"/>
          <p:cNvSpPr/>
          <p:nvPr/>
        </p:nvSpPr>
        <p:spPr>
          <a:xfrm flipH="1">
            <a:off x="12835325" y="4158378"/>
            <a:ext cx="252858" cy="0"/>
          </a:xfrm>
          <a:prstGeom prst="line">
            <a:avLst/>
          </a:prstGeom>
          <a:ln w="9525" cap="flat">
            <a:solidFill>
              <a:srgbClr val="000000"/>
            </a:solidFill>
            <a:prstDash val="solid"/>
            <a:headEnd type="none" w="sm" len="sm"/>
            <a:tailEnd type="none" w="sm" len="sm"/>
          </a:ln>
        </p:spPr>
        <p:txBody>
          <a:bodyPr/>
          <a:lstStyle/>
          <a:p>
            <a:endParaRPr lang="en-US"/>
          </a:p>
        </p:txBody>
      </p:sp>
      <p:sp>
        <p:nvSpPr>
          <p:cNvPr id="40" name="AutoShape 40"/>
          <p:cNvSpPr/>
          <p:nvPr/>
        </p:nvSpPr>
        <p:spPr>
          <a:xfrm flipH="1">
            <a:off x="12827753" y="5915690"/>
            <a:ext cx="196061" cy="7573"/>
          </a:xfrm>
          <a:prstGeom prst="line">
            <a:avLst/>
          </a:prstGeom>
          <a:ln w="9525" cap="flat">
            <a:solidFill>
              <a:srgbClr val="000000"/>
            </a:solidFill>
            <a:prstDash val="solid"/>
            <a:headEnd type="none" w="sm" len="sm"/>
            <a:tailEnd type="none" w="sm" len="sm"/>
          </a:ln>
        </p:spPr>
        <p:txBody>
          <a:bodyPr/>
          <a:lstStyle/>
          <a:p>
            <a:endParaRPr lang="en-US"/>
          </a:p>
        </p:txBody>
      </p:sp>
      <p:sp>
        <p:nvSpPr>
          <p:cNvPr id="41" name="AutoShape 41"/>
          <p:cNvSpPr/>
          <p:nvPr/>
        </p:nvSpPr>
        <p:spPr>
          <a:xfrm flipH="1">
            <a:off x="12490740" y="4897077"/>
            <a:ext cx="359230" cy="0"/>
          </a:xfrm>
          <a:prstGeom prst="line">
            <a:avLst/>
          </a:prstGeom>
          <a:ln w="9525" cap="flat">
            <a:solidFill>
              <a:srgbClr val="000000"/>
            </a:solidFill>
            <a:prstDash val="solid"/>
            <a:headEnd type="none" w="sm" len="sm"/>
            <a:tailEnd type="none" w="sm" len="sm"/>
          </a:ln>
        </p:spPr>
        <p:txBody>
          <a:bodyPr/>
          <a:lstStyle/>
          <a:p>
            <a:endParaRPr lang="en-US"/>
          </a:p>
        </p:txBody>
      </p:sp>
      <p:sp>
        <p:nvSpPr>
          <p:cNvPr id="42" name="AutoShape 42"/>
          <p:cNvSpPr/>
          <p:nvPr/>
        </p:nvSpPr>
        <p:spPr>
          <a:xfrm flipH="1" flipV="1">
            <a:off x="12732161" y="3606384"/>
            <a:ext cx="543036" cy="246326"/>
          </a:xfrm>
          <a:prstGeom prst="line">
            <a:avLst/>
          </a:prstGeom>
          <a:ln w="9525" cap="flat">
            <a:solidFill>
              <a:srgbClr val="000000"/>
            </a:solidFill>
            <a:prstDash val="solid"/>
            <a:headEnd type="none" w="sm" len="sm"/>
            <a:tailEnd type="none" w="sm" len="sm"/>
          </a:ln>
        </p:spPr>
        <p:txBody>
          <a:bodyPr/>
          <a:lstStyle/>
          <a:p>
            <a:endParaRPr lang="en-US"/>
          </a:p>
        </p:txBody>
      </p:sp>
      <p:sp>
        <p:nvSpPr>
          <p:cNvPr id="43" name="AutoShape 43"/>
          <p:cNvSpPr/>
          <p:nvPr/>
        </p:nvSpPr>
        <p:spPr>
          <a:xfrm flipH="1">
            <a:off x="12849969" y="6521158"/>
            <a:ext cx="552159" cy="0"/>
          </a:xfrm>
          <a:prstGeom prst="line">
            <a:avLst/>
          </a:prstGeom>
          <a:ln w="9525" cap="flat">
            <a:solidFill>
              <a:srgbClr val="000000"/>
            </a:solidFill>
            <a:prstDash val="solid"/>
            <a:headEnd type="none" w="sm" len="sm"/>
            <a:tailEnd type="none" w="sm" len="sm"/>
          </a:ln>
        </p:spPr>
        <p:txBody>
          <a:bodyPr/>
          <a:lstStyle/>
          <a:p>
            <a:endParaRPr lang="en-US"/>
          </a:p>
        </p:txBody>
      </p:sp>
      <p:sp>
        <p:nvSpPr>
          <p:cNvPr id="44" name="AutoShape 44"/>
          <p:cNvSpPr/>
          <p:nvPr/>
        </p:nvSpPr>
        <p:spPr>
          <a:xfrm flipH="1">
            <a:off x="13216925" y="6737301"/>
            <a:ext cx="358533" cy="279181"/>
          </a:xfrm>
          <a:prstGeom prst="line">
            <a:avLst/>
          </a:prstGeom>
          <a:ln w="9525" cap="flat">
            <a:solidFill>
              <a:srgbClr val="000000"/>
            </a:solidFill>
            <a:prstDash val="solid"/>
            <a:headEnd type="none" w="sm" len="sm"/>
            <a:tailEnd type="none" w="sm" len="sm"/>
          </a:ln>
        </p:spPr>
        <p:txBody>
          <a:bodyPr/>
          <a:lstStyle/>
          <a:p>
            <a:endParaRPr lang="en-US"/>
          </a:p>
        </p:txBody>
      </p:sp>
      <p:sp>
        <p:nvSpPr>
          <p:cNvPr id="45" name="AutoShape 45"/>
          <p:cNvSpPr/>
          <p:nvPr/>
        </p:nvSpPr>
        <p:spPr>
          <a:xfrm>
            <a:off x="13761297" y="6861393"/>
            <a:ext cx="0" cy="387252"/>
          </a:xfrm>
          <a:prstGeom prst="line">
            <a:avLst/>
          </a:prstGeom>
          <a:ln w="9525" cap="flat">
            <a:solidFill>
              <a:srgbClr val="000000"/>
            </a:solidFill>
            <a:prstDash val="solid"/>
            <a:headEnd type="none" w="sm" len="sm"/>
            <a:tailEnd type="none" w="sm" len="sm"/>
          </a:ln>
        </p:spPr>
        <p:txBody>
          <a:bodyPr/>
          <a:lstStyle/>
          <a:p>
            <a:endParaRPr lang="en-US"/>
          </a:p>
        </p:txBody>
      </p:sp>
      <p:grpSp>
        <p:nvGrpSpPr>
          <p:cNvPr id="47" name="Group 47"/>
          <p:cNvGrpSpPr/>
          <p:nvPr/>
        </p:nvGrpSpPr>
        <p:grpSpPr>
          <a:xfrm>
            <a:off x="617501" y="3002357"/>
            <a:ext cx="4177985" cy="4325276"/>
            <a:chOff x="0" y="0"/>
            <a:chExt cx="4815586" cy="4444930"/>
          </a:xfrm>
        </p:grpSpPr>
        <p:grpSp>
          <p:nvGrpSpPr>
            <p:cNvPr id="48" name="Group 48"/>
            <p:cNvGrpSpPr/>
            <p:nvPr/>
          </p:nvGrpSpPr>
          <p:grpSpPr>
            <a:xfrm>
              <a:off x="0" y="0"/>
              <a:ext cx="4815585" cy="779490"/>
              <a:chOff x="0" y="0"/>
              <a:chExt cx="951227" cy="153973"/>
            </a:xfrm>
          </p:grpSpPr>
          <p:sp>
            <p:nvSpPr>
              <p:cNvPr id="49" name="Freeform 49"/>
              <p:cNvSpPr/>
              <p:nvPr/>
            </p:nvSpPr>
            <p:spPr>
              <a:xfrm>
                <a:off x="0" y="0"/>
                <a:ext cx="951227" cy="153973"/>
              </a:xfrm>
              <a:custGeom>
                <a:avLst/>
                <a:gdLst/>
                <a:ahLst/>
                <a:cxnLst/>
                <a:rect l="l" t="t" r="r" b="b"/>
                <a:pathLst>
                  <a:path w="951227" h="153973">
                    <a:moveTo>
                      <a:pt x="0" y="0"/>
                    </a:moveTo>
                    <a:lnTo>
                      <a:pt x="951227" y="0"/>
                    </a:lnTo>
                    <a:lnTo>
                      <a:pt x="951227" y="153973"/>
                    </a:lnTo>
                    <a:lnTo>
                      <a:pt x="0" y="153973"/>
                    </a:lnTo>
                    <a:close/>
                  </a:path>
                </a:pathLst>
              </a:custGeom>
              <a:solidFill>
                <a:srgbClr val="095835"/>
              </a:solidFill>
              <a:ln w="19050" cap="sq">
                <a:solidFill>
                  <a:srgbClr val="FFFFFF"/>
                </a:solidFill>
                <a:prstDash val="solid"/>
                <a:miter/>
              </a:ln>
            </p:spPr>
            <p:txBody>
              <a:bodyPr/>
              <a:lstStyle/>
              <a:p>
                <a:endParaRPr lang="en-US"/>
              </a:p>
            </p:txBody>
          </p:sp>
          <p:sp>
            <p:nvSpPr>
              <p:cNvPr id="50" name="TextBox 50"/>
              <p:cNvSpPr txBox="1"/>
              <p:nvPr/>
            </p:nvSpPr>
            <p:spPr>
              <a:xfrm>
                <a:off x="0" y="-19050"/>
                <a:ext cx="951227" cy="173023"/>
              </a:xfrm>
              <a:prstGeom prst="rect">
                <a:avLst/>
              </a:prstGeom>
            </p:spPr>
            <p:txBody>
              <a:bodyPr lIns="50800" tIns="50800" rIns="50800" bIns="50800" rtlCol="0" anchor="ctr"/>
              <a:lstStyle/>
              <a:p>
                <a:pPr algn="ctr">
                  <a:lnSpc>
                    <a:spcPts val="1960"/>
                  </a:lnSpc>
                </a:pPr>
                <a:endParaRPr/>
              </a:p>
            </p:txBody>
          </p:sp>
        </p:grpSp>
        <p:grpSp>
          <p:nvGrpSpPr>
            <p:cNvPr id="51" name="Group 51"/>
            <p:cNvGrpSpPr/>
            <p:nvPr/>
          </p:nvGrpSpPr>
          <p:grpSpPr>
            <a:xfrm>
              <a:off x="0" y="920883"/>
              <a:ext cx="4815585" cy="3524047"/>
              <a:chOff x="0" y="0"/>
              <a:chExt cx="951227" cy="696108"/>
            </a:xfrm>
          </p:grpSpPr>
          <p:sp>
            <p:nvSpPr>
              <p:cNvPr id="52" name="Freeform 52"/>
              <p:cNvSpPr/>
              <p:nvPr/>
            </p:nvSpPr>
            <p:spPr>
              <a:xfrm>
                <a:off x="0" y="0"/>
                <a:ext cx="951227" cy="696108"/>
              </a:xfrm>
              <a:custGeom>
                <a:avLst/>
                <a:gdLst/>
                <a:ahLst/>
                <a:cxnLst/>
                <a:rect l="l" t="t" r="r" b="b"/>
                <a:pathLst>
                  <a:path w="951227" h="696108">
                    <a:moveTo>
                      <a:pt x="0" y="0"/>
                    </a:moveTo>
                    <a:lnTo>
                      <a:pt x="951227" y="0"/>
                    </a:lnTo>
                    <a:lnTo>
                      <a:pt x="951227" y="696108"/>
                    </a:lnTo>
                    <a:lnTo>
                      <a:pt x="0" y="696108"/>
                    </a:lnTo>
                    <a:close/>
                  </a:path>
                </a:pathLst>
              </a:custGeom>
              <a:solidFill>
                <a:srgbClr val="D7DADC">
                  <a:alpha val="19608"/>
                </a:srgbClr>
              </a:solidFill>
              <a:ln w="19050" cap="sq">
                <a:solidFill>
                  <a:srgbClr val="FFFFFF">
                    <a:alpha val="19608"/>
                  </a:srgbClr>
                </a:solidFill>
                <a:prstDash val="solid"/>
                <a:miter/>
              </a:ln>
            </p:spPr>
            <p:txBody>
              <a:bodyPr/>
              <a:lstStyle/>
              <a:p>
                <a:endParaRPr lang="en-US"/>
              </a:p>
            </p:txBody>
          </p:sp>
          <p:sp>
            <p:nvSpPr>
              <p:cNvPr id="53" name="TextBox 53"/>
              <p:cNvSpPr txBox="1"/>
              <p:nvPr/>
            </p:nvSpPr>
            <p:spPr>
              <a:xfrm>
                <a:off x="0" y="-19050"/>
                <a:ext cx="951227" cy="715158"/>
              </a:xfrm>
              <a:prstGeom prst="rect">
                <a:avLst/>
              </a:prstGeom>
            </p:spPr>
            <p:txBody>
              <a:bodyPr lIns="50800" tIns="50800" rIns="50800" bIns="50800" rtlCol="0" anchor="ctr"/>
              <a:lstStyle/>
              <a:p>
                <a:pPr algn="ctr">
                  <a:lnSpc>
                    <a:spcPts val="1960"/>
                  </a:lnSpc>
                </a:pPr>
                <a:endParaRPr/>
              </a:p>
            </p:txBody>
          </p:sp>
        </p:grpSp>
        <p:grpSp>
          <p:nvGrpSpPr>
            <p:cNvPr id="54" name="Group 54"/>
            <p:cNvGrpSpPr/>
            <p:nvPr/>
          </p:nvGrpSpPr>
          <p:grpSpPr>
            <a:xfrm>
              <a:off x="0" y="920883"/>
              <a:ext cx="4815585" cy="789182"/>
              <a:chOff x="0" y="0"/>
              <a:chExt cx="951227" cy="155888"/>
            </a:xfrm>
          </p:grpSpPr>
          <p:sp>
            <p:nvSpPr>
              <p:cNvPr id="55" name="Freeform 55"/>
              <p:cNvSpPr/>
              <p:nvPr/>
            </p:nvSpPr>
            <p:spPr>
              <a:xfrm>
                <a:off x="0" y="0"/>
                <a:ext cx="951227" cy="155888"/>
              </a:xfrm>
              <a:custGeom>
                <a:avLst/>
                <a:gdLst/>
                <a:ahLst/>
                <a:cxnLst/>
                <a:rect l="l" t="t" r="r" b="b"/>
                <a:pathLst>
                  <a:path w="951227" h="155888">
                    <a:moveTo>
                      <a:pt x="0" y="0"/>
                    </a:moveTo>
                    <a:lnTo>
                      <a:pt x="951227" y="0"/>
                    </a:lnTo>
                    <a:lnTo>
                      <a:pt x="951227" y="155888"/>
                    </a:lnTo>
                    <a:lnTo>
                      <a:pt x="0" y="155888"/>
                    </a:lnTo>
                    <a:close/>
                  </a:path>
                </a:pathLst>
              </a:custGeom>
              <a:solidFill>
                <a:srgbClr val="095835"/>
              </a:solidFill>
              <a:ln cap="sq">
                <a:noFill/>
                <a:prstDash val="solid"/>
                <a:miter/>
              </a:ln>
            </p:spPr>
            <p:txBody>
              <a:bodyPr/>
              <a:lstStyle/>
              <a:p>
                <a:endParaRPr lang="en-US"/>
              </a:p>
            </p:txBody>
          </p:sp>
          <p:sp>
            <p:nvSpPr>
              <p:cNvPr id="56" name="TextBox 56"/>
              <p:cNvSpPr txBox="1"/>
              <p:nvPr/>
            </p:nvSpPr>
            <p:spPr>
              <a:xfrm>
                <a:off x="0" y="-19050"/>
                <a:ext cx="951227" cy="174938"/>
              </a:xfrm>
              <a:prstGeom prst="rect">
                <a:avLst/>
              </a:prstGeom>
            </p:spPr>
            <p:txBody>
              <a:bodyPr lIns="50800" tIns="50800" rIns="50800" bIns="50800" rtlCol="0" anchor="ctr"/>
              <a:lstStyle/>
              <a:p>
                <a:pPr algn="ctr">
                  <a:lnSpc>
                    <a:spcPts val="1960"/>
                  </a:lnSpc>
                </a:pPr>
                <a:endParaRPr/>
              </a:p>
            </p:txBody>
          </p:sp>
        </p:grpSp>
        <p:grpSp>
          <p:nvGrpSpPr>
            <p:cNvPr id="57" name="Group 57"/>
            <p:cNvGrpSpPr/>
            <p:nvPr/>
          </p:nvGrpSpPr>
          <p:grpSpPr>
            <a:xfrm>
              <a:off x="2875153" y="920883"/>
              <a:ext cx="1940433" cy="3524047"/>
              <a:chOff x="0" y="0"/>
              <a:chExt cx="383295" cy="696108"/>
            </a:xfrm>
          </p:grpSpPr>
          <p:sp>
            <p:nvSpPr>
              <p:cNvPr id="58" name="Freeform 58"/>
              <p:cNvSpPr/>
              <p:nvPr/>
            </p:nvSpPr>
            <p:spPr>
              <a:xfrm>
                <a:off x="0" y="0"/>
                <a:ext cx="383295" cy="696108"/>
              </a:xfrm>
              <a:custGeom>
                <a:avLst/>
                <a:gdLst/>
                <a:ahLst/>
                <a:cxnLst/>
                <a:rect l="l" t="t" r="r" b="b"/>
                <a:pathLst>
                  <a:path w="383295" h="696108">
                    <a:moveTo>
                      <a:pt x="0" y="0"/>
                    </a:moveTo>
                    <a:lnTo>
                      <a:pt x="383295" y="0"/>
                    </a:lnTo>
                    <a:lnTo>
                      <a:pt x="383295" y="696108"/>
                    </a:lnTo>
                    <a:lnTo>
                      <a:pt x="0" y="696108"/>
                    </a:lnTo>
                    <a:close/>
                  </a:path>
                </a:pathLst>
              </a:custGeom>
              <a:solidFill>
                <a:srgbClr val="00B050">
                  <a:alpha val="26667"/>
                </a:srgbClr>
              </a:solidFill>
              <a:ln w="19050" cap="sq">
                <a:solidFill>
                  <a:srgbClr val="FFFFFF">
                    <a:alpha val="26667"/>
                  </a:srgbClr>
                </a:solidFill>
                <a:prstDash val="solid"/>
                <a:miter/>
              </a:ln>
            </p:spPr>
            <p:txBody>
              <a:bodyPr/>
              <a:lstStyle/>
              <a:p>
                <a:endParaRPr lang="en-US"/>
              </a:p>
            </p:txBody>
          </p:sp>
          <p:sp>
            <p:nvSpPr>
              <p:cNvPr id="59" name="TextBox 59"/>
              <p:cNvSpPr txBox="1"/>
              <p:nvPr/>
            </p:nvSpPr>
            <p:spPr>
              <a:xfrm>
                <a:off x="0" y="-19050"/>
                <a:ext cx="383295" cy="715158"/>
              </a:xfrm>
              <a:prstGeom prst="rect">
                <a:avLst/>
              </a:prstGeom>
            </p:spPr>
            <p:txBody>
              <a:bodyPr lIns="50800" tIns="50800" rIns="50800" bIns="50800" rtlCol="0" anchor="ctr"/>
              <a:lstStyle/>
              <a:p>
                <a:pPr algn="ctr">
                  <a:lnSpc>
                    <a:spcPts val="1960"/>
                  </a:lnSpc>
                </a:pPr>
                <a:endParaRPr/>
              </a:p>
            </p:txBody>
          </p:sp>
        </p:grpSp>
        <p:sp>
          <p:nvSpPr>
            <p:cNvPr id="60" name="TextBox 60"/>
            <p:cNvSpPr txBox="1"/>
            <p:nvPr/>
          </p:nvSpPr>
          <p:spPr>
            <a:xfrm>
              <a:off x="224050" y="139555"/>
              <a:ext cx="4367484" cy="462280"/>
            </a:xfrm>
            <a:prstGeom prst="rect">
              <a:avLst/>
            </a:prstGeom>
          </p:spPr>
          <p:txBody>
            <a:bodyPr lIns="0" tIns="0" rIns="0" bIns="0" rtlCol="0" anchor="t">
              <a:spAutoFit/>
            </a:bodyPr>
            <a:lstStyle/>
            <a:p>
              <a:pPr algn="ctr">
                <a:lnSpc>
                  <a:spcPts val="2940"/>
                </a:lnSpc>
                <a:spcBef>
                  <a:spcPct val="0"/>
                </a:spcBef>
              </a:pPr>
              <a:r>
                <a:rPr lang="en-US" sz="2100" b="1">
                  <a:solidFill>
                    <a:srgbClr val="FFFFFF"/>
                  </a:solidFill>
                  <a:latin typeface="Helvetica Now Display Bold"/>
                  <a:ea typeface="Helvetica Now Display Bold"/>
                  <a:cs typeface="Helvetica Now Display Bold"/>
                  <a:sym typeface="Helvetica Now Display Bold"/>
                </a:rPr>
                <a:t>IVCA MEMBER DOMICILE</a:t>
              </a:r>
            </a:p>
          </p:txBody>
        </p:sp>
        <p:sp>
          <p:nvSpPr>
            <p:cNvPr id="61" name="TextBox 61"/>
            <p:cNvSpPr txBox="1"/>
            <p:nvPr/>
          </p:nvSpPr>
          <p:spPr>
            <a:xfrm>
              <a:off x="1009266" y="1135235"/>
              <a:ext cx="861573" cy="396240"/>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Helvetica Now Display Bold"/>
                  <a:ea typeface="Helvetica Now Display Bold"/>
                  <a:cs typeface="Helvetica Now Display Bold"/>
                  <a:sym typeface="Helvetica Now Display Bold"/>
                </a:rPr>
                <a:t>Type</a:t>
              </a:r>
            </a:p>
          </p:txBody>
        </p:sp>
        <p:sp>
          <p:nvSpPr>
            <p:cNvPr id="62" name="TextBox 62"/>
            <p:cNvSpPr txBox="1"/>
            <p:nvPr/>
          </p:nvSpPr>
          <p:spPr>
            <a:xfrm>
              <a:off x="230377" y="2049268"/>
              <a:ext cx="1666876" cy="357533"/>
            </a:xfrm>
            <a:prstGeom prst="rect">
              <a:avLst/>
            </a:prstGeom>
          </p:spPr>
          <p:txBody>
            <a:bodyPr wrap="square" lIns="0" tIns="0" rIns="0" bIns="0" rtlCol="0" anchor="t">
              <a:spAutoFit/>
            </a:bodyPr>
            <a:lstStyle/>
            <a:p>
              <a:pPr algn="l">
                <a:lnSpc>
                  <a:spcPts val="2239"/>
                </a:lnSpc>
                <a:spcBef>
                  <a:spcPct val="0"/>
                </a:spcBef>
              </a:pPr>
              <a:r>
                <a:rPr lang="en-US" sz="1599" b="1" dirty="0">
                  <a:solidFill>
                    <a:srgbClr val="000000"/>
                  </a:solidFill>
                  <a:latin typeface="Helvetica Now Display Bold"/>
                  <a:ea typeface="Helvetica Now Display Bold"/>
                  <a:cs typeface="Helvetica Now Display Bold"/>
                  <a:sym typeface="Helvetica Now Display Bold"/>
                </a:rPr>
                <a:t>Domestic</a:t>
              </a:r>
            </a:p>
          </p:txBody>
        </p:sp>
        <p:sp>
          <p:nvSpPr>
            <p:cNvPr id="63" name="TextBox 63"/>
            <p:cNvSpPr txBox="1"/>
            <p:nvPr/>
          </p:nvSpPr>
          <p:spPr>
            <a:xfrm>
              <a:off x="224051" y="2425370"/>
              <a:ext cx="2359002" cy="301837"/>
            </a:xfrm>
            <a:prstGeom prst="rect">
              <a:avLst/>
            </a:prstGeom>
          </p:spPr>
          <p:txBody>
            <a:bodyPr lIns="0" tIns="0" rIns="0" bIns="0" rtlCol="0" anchor="t">
              <a:spAutoFit/>
            </a:bodyPr>
            <a:lstStyle/>
            <a:p>
              <a:pPr algn="l">
                <a:lnSpc>
                  <a:spcPts val="1960"/>
                </a:lnSpc>
                <a:spcBef>
                  <a:spcPct val="0"/>
                </a:spcBef>
              </a:pPr>
              <a:r>
                <a:rPr lang="en-US" sz="1400" dirty="0">
                  <a:solidFill>
                    <a:srgbClr val="4D5156"/>
                  </a:solidFill>
                  <a:latin typeface="Helvetica Now Display Light"/>
                  <a:ea typeface="Helvetica Now Display Light"/>
                  <a:cs typeface="Helvetica Now Display Light"/>
                  <a:sym typeface="Helvetica Now Display Light"/>
                </a:rPr>
                <a:t>(Headquarters in India)</a:t>
              </a:r>
            </a:p>
          </p:txBody>
        </p:sp>
        <p:sp>
          <p:nvSpPr>
            <p:cNvPr id="64" name="TextBox 64"/>
            <p:cNvSpPr txBox="1"/>
            <p:nvPr/>
          </p:nvSpPr>
          <p:spPr>
            <a:xfrm>
              <a:off x="224050" y="3581253"/>
              <a:ext cx="2359002" cy="632037"/>
            </a:xfrm>
            <a:prstGeom prst="rect">
              <a:avLst/>
            </a:prstGeom>
          </p:spPr>
          <p:txBody>
            <a:bodyPr lIns="0" tIns="0" rIns="0" bIns="0" rtlCol="0" anchor="t">
              <a:spAutoFit/>
            </a:bodyPr>
            <a:lstStyle/>
            <a:p>
              <a:pPr algn="l">
                <a:lnSpc>
                  <a:spcPts val="1960"/>
                </a:lnSpc>
                <a:spcBef>
                  <a:spcPct val="0"/>
                </a:spcBef>
              </a:pPr>
              <a:r>
                <a:rPr lang="en-US" sz="1400">
                  <a:solidFill>
                    <a:srgbClr val="4D5156"/>
                  </a:solidFill>
                  <a:latin typeface="Helvetica Now Display Light"/>
                  <a:ea typeface="Helvetica Now Display Light"/>
                  <a:cs typeface="Helvetica Now Display Light"/>
                  <a:sym typeface="Helvetica Now Display Light"/>
                </a:rPr>
                <a:t>(Headquarters outside of India)</a:t>
              </a:r>
            </a:p>
          </p:txBody>
        </p:sp>
        <p:sp>
          <p:nvSpPr>
            <p:cNvPr id="65" name="TextBox 65"/>
            <p:cNvSpPr txBox="1"/>
            <p:nvPr/>
          </p:nvSpPr>
          <p:spPr>
            <a:xfrm>
              <a:off x="3248284" y="2019014"/>
              <a:ext cx="1209675" cy="352114"/>
            </a:xfrm>
            <a:prstGeom prst="rect">
              <a:avLst/>
            </a:prstGeom>
          </p:spPr>
          <p:txBody>
            <a:bodyPr lIns="0" tIns="0" rIns="0" bIns="0" rtlCol="0" anchor="t">
              <a:spAutoFit/>
            </a:bodyPr>
            <a:lstStyle/>
            <a:p>
              <a:pPr algn="ctr">
                <a:lnSpc>
                  <a:spcPts val="2239"/>
                </a:lnSpc>
                <a:spcBef>
                  <a:spcPct val="0"/>
                </a:spcBef>
              </a:pPr>
              <a:r>
                <a:rPr lang="en-US" sz="1599" b="1">
                  <a:solidFill>
                    <a:srgbClr val="095835"/>
                  </a:solidFill>
                  <a:latin typeface="Helvetica Now Display Bold"/>
                  <a:ea typeface="Helvetica Now Display Bold"/>
                  <a:cs typeface="Helvetica Now Display Bold"/>
                  <a:sym typeface="Helvetica Now Display Bold"/>
                </a:rPr>
                <a:t>77%</a:t>
              </a:r>
            </a:p>
          </p:txBody>
        </p:sp>
        <p:sp>
          <p:nvSpPr>
            <p:cNvPr id="66" name="TextBox 66"/>
            <p:cNvSpPr txBox="1"/>
            <p:nvPr/>
          </p:nvSpPr>
          <p:spPr>
            <a:xfrm>
              <a:off x="230377" y="3108390"/>
              <a:ext cx="1339513" cy="357533"/>
            </a:xfrm>
            <a:prstGeom prst="rect">
              <a:avLst/>
            </a:prstGeom>
          </p:spPr>
          <p:txBody>
            <a:bodyPr wrap="square" lIns="0" tIns="0" rIns="0" bIns="0" rtlCol="0" anchor="t">
              <a:spAutoFit/>
            </a:bodyPr>
            <a:lstStyle/>
            <a:p>
              <a:pPr algn="l">
                <a:lnSpc>
                  <a:spcPts val="2239"/>
                </a:lnSpc>
                <a:spcBef>
                  <a:spcPct val="0"/>
                </a:spcBef>
              </a:pPr>
              <a:r>
                <a:rPr lang="en-US" sz="1599" b="1" dirty="0">
                  <a:solidFill>
                    <a:srgbClr val="000000"/>
                  </a:solidFill>
                  <a:latin typeface="Helvetica Now Display Bold"/>
                  <a:ea typeface="Helvetica Now Display Bold"/>
                  <a:cs typeface="Helvetica Now Display Bold"/>
                  <a:sym typeface="Helvetica Now Display Bold"/>
                </a:rPr>
                <a:t>Foreign</a:t>
              </a:r>
            </a:p>
          </p:txBody>
        </p:sp>
        <p:sp>
          <p:nvSpPr>
            <p:cNvPr id="67" name="TextBox 67"/>
            <p:cNvSpPr txBox="1"/>
            <p:nvPr/>
          </p:nvSpPr>
          <p:spPr>
            <a:xfrm>
              <a:off x="3248284" y="3078136"/>
              <a:ext cx="1209675" cy="352114"/>
            </a:xfrm>
            <a:prstGeom prst="rect">
              <a:avLst/>
            </a:prstGeom>
          </p:spPr>
          <p:txBody>
            <a:bodyPr lIns="0" tIns="0" rIns="0" bIns="0" rtlCol="0" anchor="t">
              <a:spAutoFit/>
            </a:bodyPr>
            <a:lstStyle/>
            <a:p>
              <a:pPr algn="ctr">
                <a:lnSpc>
                  <a:spcPts val="2239"/>
                </a:lnSpc>
                <a:spcBef>
                  <a:spcPct val="0"/>
                </a:spcBef>
              </a:pPr>
              <a:r>
                <a:rPr lang="en-US" sz="1599" b="1">
                  <a:solidFill>
                    <a:srgbClr val="095835"/>
                  </a:solidFill>
                  <a:latin typeface="Helvetica Now Display Bold"/>
                  <a:ea typeface="Helvetica Now Display Bold"/>
                  <a:cs typeface="Helvetica Now Display Bold"/>
                  <a:sym typeface="Helvetica Now Display Bold"/>
                </a:rPr>
                <a:t>23%</a:t>
              </a:r>
            </a:p>
          </p:txBody>
        </p:sp>
        <p:sp>
          <p:nvSpPr>
            <p:cNvPr id="68" name="TextBox 68"/>
            <p:cNvSpPr txBox="1"/>
            <p:nvPr/>
          </p:nvSpPr>
          <p:spPr>
            <a:xfrm>
              <a:off x="3248282" y="1149048"/>
              <a:ext cx="1380958" cy="405581"/>
            </a:xfrm>
            <a:prstGeom prst="rect">
              <a:avLst/>
            </a:prstGeom>
          </p:spPr>
          <p:txBody>
            <a:bodyPr wrap="square" lIns="0" tIns="0" rIns="0" bIns="0" rtlCol="0" anchor="t">
              <a:spAutoFit/>
            </a:bodyPr>
            <a:lstStyle/>
            <a:p>
              <a:pPr algn="ctr">
                <a:lnSpc>
                  <a:spcPts val="2520"/>
                </a:lnSpc>
                <a:spcBef>
                  <a:spcPct val="0"/>
                </a:spcBef>
              </a:pPr>
              <a:r>
                <a:rPr lang="en-US" sz="1800" b="1" dirty="0">
                  <a:solidFill>
                    <a:srgbClr val="FFFFFF"/>
                  </a:solidFill>
                  <a:latin typeface="Helvetica Now Display Bold"/>
                  <a:ea typeface="Helvetica Now Display Bold"/>
                  <a:cs typeface="Helvetica Now Display Bold"/>
                  <a:sym typeface="Helvetica Now Display Bold"/>
                </a:rPr>
                <a:t>% Share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173542"/>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3">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grpSp>
      <p:sp>
        <p:nvSpPr>
          <p:cNvPr id="6" name="Freeform 6"/>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4"/>
            <a:stretch>
              <a:fillRect r="-8"/>
            </a:stretch>
          </a:blipFill>
        </p:spPr>
        <p:txBody>
          <a:bodyPr/>
          <a:lstStyle/>
          <a:p>
            <a:endParaRPr lang="en-US"/>
          </a:p>
        </p:txBody>
      </p:sp>
      <p:grpSp>
        <p:nvGrpSpPr>
          <p:cNvPr id="7" name="Group 7"/>
          <p:cNvGrpSpPr/>
          <p:nvPr/>
        </p:nvGrpSpPr>
        <p:grpSpPr>
          <a:xfrm>
            <a:off x="795468" y="9854672"/>
            <a:ext cx="6491917" cy="553998"/>
            <a:chOff x="0" y="0"/>
            <a:chExt cx="8655890" cy="738664"/>
          </a:xfrm>
        </p:grpSpPr>
        <p:sp>
          <p:nvSpPr>
            <p:cNvPr id="8" name="Freeform 8"/>
            <p:cNvSpPr/>
            <p:nvPr/>
          </p:nvSpPr>
          <p:spPr>
            <a:xfrm>
              <a:off x="0" y="0"/>
              <a:ext cx="8655889" cy="738664"/>
            </a:xfrm>
            <a:custGeom>
              <a:avLst/>
              <a:gdLst/>
              <a:ahLst/>
              <a:cxnLst/>
              <a:rect l="l" t="t" r="r" b="b"/>
              <a:pathLst>
                <a:path w="8655889" h="738664">
                  <a:moveTo>
                    <a:pt x="0" y="0"/>
                  </a:moveTo>
                  <a:lnTo>
                    <a:pt x="8655889" y="0"/>
                  </a:lnTo>
                  <a:lnTo>
                    <a:pt x="8655889" y="738664"/>
                  </a:lnTo>
                  <a:lnTo>
                    <a:pt x="0" y="738664"/>
                  </a:lnTo>
                  <a:close/>
                </a:path>
              </a:pathLst>
            </a:custGeom>
            <a:solidFill>
              <a:srgbClr val="000000">
                <a:alpha val="0"/>
              </a:srgbClr>
            </a:solidFill>
          </p:spPr>
          <p:txBody>
            <a:bodyPr/>
            <a:lstStyle/>
            <a:p>
              <a:endParaRPr lang="en-US"/>
            </a:p>
          </p:txBody>
        </p:sp>
        <p:sp>
          <p:nvSpPr>
            <p:cNvPr id="9" name="TextBox 9"/>
            <p:cNvSpPr txBox="1"/>
            <p:nvPr/>
          </p:nvSpPr>
          <p:spPr>
            <a:xfrm>
              <a:off x="0" y="0"/>
              <a:ext cx="8655890" cy="738664"/>
            </a:xfrm>
            <a:prstGeom prst="rect">
              <a:avLst/>
            </a:prstGeom>
          </p:spPr>
          <p:txBody>
            <a:bodyPr lIns="0" tIns="0" rIns="0" bIns="0" rtlCol="0" anchor="t"/>
            <a:lstStyle/>
            <a:p>
              <a:pPr algn="l">
                <a:lnSpc>
                  <a:spcPts val="2879"/>
                </a:lnSpc>
              </a:pPr>
              <a:r>
                <a:rPr lang="en-US" sz="1600" u="sng" dirty="0">
                  <a:solidFill>
                    <a:srgbClr val="0563C1"/>
                  </a:solidFill>
                  <a:latin typeface="Helvetica Now"/>
                  <a:ea typeface="Helvetica Now"/>
                  <a:cs typeface="Helvetica Now"/>
                  <a:sym typeface="Helvetica Now"/>
                  <a:hlinkClick r:id="rId5" tooltip="https://www.ivca.in/committee/council"/>
                </a:rPr>
                <a:t>https://www.ivca.in/committee/council?tab=regulatory-affairs</a:t>
              </a:r>
            </a:p>
          </p:txBody>
        </p:sp>
      </p:grpSp>
      <p:grpSp>
        <p:nvGrpSpPr>
          <p:cNvPr id="10" name="Group 10"/>
          <p:cNvGrpSpPr/>
          <p:nvPr/>
        </p:nvGrpSpPr>
        <p:grpSpPr>
          <a:xfrm>
            <a:off x="790604" y="2609012"/>
            <a:ext cx="2580232" cy="544116"/>
            <a:chOff x="0" y="0"/>
            <a:chExt cx="3440310" cy="725488"/>
          </a:xfrm>
        </p:grpSpPr>
        <p:grpSp>
          <p:nvGrpSpPr>
            <p:cNvPr id="11" name="Group 11"/>
            <p:cNvGrpSpPr/>
            <p:nvPr/>
          </p:nvGrpSpPr>
          <p:grpSpPr>
            <a:xfrm>
              <a:off x="0" y="0"/>
              <a:ext cx="3440310" cy="725488"/>
              <a:chOff x="0" y="0"/>
              <a:chExt cx="679567" cy="143306"/>
            </a:xfrm>
          </p:grpSpPr>
          <p:sp>
            <p:nvSpPr>
              <p:cNvPr id="12" name="Freeform 12"/>
              <p:cNvSpPr/>
              <p:nvPr/>
            </p:nvSpPr>
            <p:spPr>
              <a:xfrm>
                <a:off x="0" y="0"/>
                <a:ext cx="679567" cy="143306"/>
              </a:xfrm>
              <a:custGeom>
                <a:avLst/>
                <a:gdLst/>
                <a:ahLst/>
                <a:cxnLst/>
                <a:rect l="l" t="t" r="r" b="b"/>
                <a:pathLst>
                  <a:path w="679567" h="143306">
                    <a:moveTo>
                      <a:pt x="36006" y="0"/>
                    </a:moveTo>
                    <a:lnTo>
                      <a:pt x="643562" y="0"/>
                    </a:lnTo>
                    <a:cubicBezTo>
                      <a:pt x="663447" y="0"/>
                      <a:pt x="679567" y="16120"/>
                      <a:pt x="679567" y="36006"/>
                    </a:cubicBezTo>
                    <a:lnTo>
                      <a:pt x="679567" y="107301"/>
                    </a:lnTo>
                    <a:cubicBezTo>
                      <a:pt x="679567" y="127186"/>
                      <a:pt x="663447" y="143306"/>
                      <a:pt x="643562" y="143306"/>
                    </a:cubicBezTo>
                    <a:lnTo>
                      <a:pt x="36006" y="143306"/>
                    </a:lnTo>
                    <a:cubicBezTo>
                      <a:pt x="26456" y="143306"/>
                      <a:pt x="17298" y="139513"/>
                      <a:pt x="10546" y="132760"/>
                    </a:cubicBezTo>
                    <a:cubicBezTo>
                      <a:pt x="3793" y="126008"/>
                      <a:pt x="0" y="116850"/>
                      <a:pt x="0" y="107301"/>
                    </a:cubicBezTo>
                    <a:lnTo>
                      <a:pt x="0" y="36006"/>
                    </a:lnTo>
                    <a:cubicBezTo>
                      <a:pt x="0" y="16120"/>
                      <a:pt x="16120" y="0"/>
                      <a:pt x="36006" y="0"/>
                    </a:cubicBezTo>
                    <a:close/>
                  </a:path>
                </a:pathLst>
              </a:custGeom>
              <a:solidFill>
                <a:srgbClr val="002060"/>
              </a:solidFill>
            </p:spPr>
            <p:txBody>
              <a:bodyPr/>
              <a:lstStyle/>
              <a:p>
                <a:endParaRPr lang="en-US"/>
              </a:p>
            </p:txBody>
          </p:sp>
          <p:sp>
            <p:nvSpPr>
              <p:cNvPr id="13" name="TextBox 13"/>
              <p:cNvSpPr txBox="1"/>
              <p:nvPr/>
            </p:nvSpPr>
            <p:spPr>
              <a:xfrm>
                <a:off x="0" y="-19050"/>
                <a:ext cx="679567" cy="162356"/>
              </a:xfrm>
              <a:prstGeom prst="rect">
                <a:avLst/>
              </a:prstGeom>
            </p:spPr>
            <p:txBody>
              <a:bodyPr lIns="50800" tIns="50800" rIns="50800" bIns="50800" rtlCol="0" anchor="ctr"/>
              <a:lstStyle/>
              <a:p>
                <a:pPr algn="ctr">
                  <a:lnSpc>
                    <a:spcPts val="1960"/>
                  </a:lnSpc>
                </a:pPr>
                <a:endParaRPr/>
              </a:p>
            </p:txBody>
          </p:sp>
        </p:grpSp>
        <p:sp>
          <p:nvSpPr>
            <p:cNvPr id="14" name="TextBox 14"/>
            <p:cNvSpPr txBox="1"/>
            <p:nvPr/>
          </p:nvSpPr>
          <p:spPr>
            <a:xfrm>
              <a:off x="307736" y="76408"/>
              <a:ext cx="2824839" cy="525046"/>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Helvetica Now Display Bold"/>
                  <a:ea typeface="Helvetica Now Display Bold"/>
                  <a:cs typeface="Helvetica Now Display Bold"/>
                  <a:sym typeface="Helvetica Now Display Bold"/>
                </a:rPr>
                <a:t>Co - Chair</a:t>
              </a:r>
            </a:p>
          </p:txBody>
        </p:sp>
      </p:grpSp>
      <p:grpSp>
        <p:nvGrpSpPr>
          <p:cNvPr id="15" name="Group 15"/>
          <p:cNvGrpSpPr/>
          <p:nvPr/>
        </p:nvGrpSpPr>
        <p:grpSpPr>
          <a:xfrm>
            <a:off x="14198186" y="2609012"/>
            <a:ext cx="3554027" cy="544116"/>
            <a:chOff x="0" y="0"/>
            <a:chExt cx="4738703" cy="725488"/>
          </a:xfrm>
        </p:grpSpPr>
        <p:grpSp>
          <p:nvGrpSpPr>
            <p:cNvPr id="16" name="Group 16"/>
            <p:cNvGrpSpPr/>
            <p:nvPr/>
          </p:nvGrpSpPr>
          <p:grpSpPr>
            <a:xfrm>
              <a:off x="0" y="0"/>
              <a:ext cx="4738703" cy="725488"/>
              <a:chOff x="0" y="0"/>
              <a:chExt cx="936040" cy="143306"/>
            </a:xfrm>
          </p:grpSpPr>
          <p:sp>
            <p:nvSpPr>
              <p:cNvPr id="17" name="Freeform 17"/>
              <p:cNvSpPr/>
              <p:nvPr/>
            </p:nvSpPr>
            <p:spPr>
              <a:xfrm>
                <a:off x="0" y="0"/>
                <a:ext cx="936040" cy="143306"/>
              </a:xfrm>
              <a:custGeom>
                <a:avLst/>
                <a:gdLst/>
                <a:ahLst/>
                <a:cxnLst/>
                <a:rect l="l" t="t" r="r" b="b"/>
                <a:pathLst>
                  <a:path w="936040" h="143306">
                    <a:moveTo>
                      <a:pt x="26140" y="0"/>
                    </a:moveTo>
                    <a:lnTo>
                      <a:pt x="909900" y="0"/>
                    </a:lnTo>
                    <a:cubicBezTo>
                      <a:pt x="924337" y="0"/>
                      <a:pt x="936040" y="11703"/>
                      <a:pt x="936040" y="26140"/>
                    </a:cubicBezTo>
                    <a:lnTo>
                      <a:pt x="936040" y="117166"/>
                    </a:lnTo>
                    <a:cubicBezTo>
                      <a:pt x="936040" y="131603"/>
                      <a:pt x="924337" y="143306"/>
                      <a:pt x="909900" y="143306"/>
                    </a:cubicBezTo>
                    <a:lnTo>
                      <a:pt x="26140" y="143306"/>
                    </a:lnTo>
                    <a:cubicBezTo>
                      <a:pt x="11703" y="143306"/>
                      <a:pt x="0" y="131603"/>
                      <a:pt x="0" y="117166"/>
                    </a:cubicBezTo>
                    <a:lnTo>
                      <a:pt x="0" y="26140"/>
                    </a:lnTo>
                    <a:cubicBezTo>
                      <a:pt x="0" y="11703"/>
                      <a:pt x="11703" y="0"/>
                      <a:pt x="26140" y="0"/>
                    </a:cubicBezTo>
                    <a:close/>
                  </a:path>
                </a:pathLst>
              </a:custGeom>
              <a:solidFill>
                <a:srgbClr val="095835"/>
              </a:solidFill>
            </p:spPr>
            <p:txBody>
              <a:bodyPr/>
              <a:lstStyle/>
              <a:p>
                <a:endParaRPr lang="en-US"/>
              </a:p>
            </p:txBody>
          </p:sp>
          <p:sp>
            <p:nvSpPr>
              <p:cNvPr id="18" name="TextBox 18"/>
              <p:cNvSpPr txBox="1"/>
              <p:nvPr/>
            </p:nvSpPr>
            <p:spPr>
              <a:xfrm>
                <a:off x="0" y="-19050"/>
                <a:ext cx="936040" cy="162356"/>
              </a:xfrm>
              <a:prstGeom prst="rect">
                <a:avLst/>
              </a:prstGeom>
            </p:spPr>
            <p:txBody>
              <a:bodyPr lIns="50800" tIns="50800" rIns="50800" bIns="50800" rtlCol="0" anchor="ctr"/>
              <a:lstStyle/>
              <a:p>
                <a:pPr algn="ctr">
                  <a:lnSpc>
                    <a:spcPts val="1960"/>
                  </a:lnSpc>
                </a:pPr>
                <a:endParaRPr/>
              </a:p>
            </p:txBody>
          </p:sp>
        </p:grpSp>
        <p:sp>
          <p:nvSpPr>
            <p:cNvPr id="19" name="TextBox 19"/>
            <p:cNvSpPr txBox="1"/>
            <p:nvPr/>
          </p:nvSpPr>
          <p:spPr>
            <a:xfrm>
              <a:off x="217925" y="76408"/>
              <a:ext cx="4302853" cy="525046"/>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Helvetica Now Display Bold"/>
                  <a:ea typeface="Helvetica Now Display Bold"/>
                  <a:cs typeface="Helvetica Now Display Bold"/>
                  <a:sym typeface="Helvetica Now Display Bold"/>
                </a:rPr>
                <a:t>IVCA Advocacy Team</a:t>
              </a:r>
            </a:p>
          </p:txBody>
        </p:sp>
      </p:grpSp>
      <p:sp>
        <p:nvSpPr>
          <p:cNvPr id="20" name="TextBox 20"/>
          <p:cNvSpPr txBox="1"/>
          <p:nvPr/>
        </p:nvSpPr>
        <p:spPr>
          <a:xfrm>
            <a:off x="790604" y="740373"/>
            <a:ext cx="11283109" cy="623009"/>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Helvetica Now Display Bold"/>
                <a:ea typeface="Helvetica Now Display Bold"/>
                <a:cs typeface="Helvetica Now Display Bold"/>
                <a:sym typeface="Helvetica Now Display Bold"/>
              </a:rPr>
              <a:t>IVCA REGULATORY AFFAIRS COUNCIL</a:t>
            </a:r>
          </a:p>
        </p:txBody>
      </p:sp>
      <p:grpSp>
        <p:nvGrpSpPr>
          <p:cNvPr id="21" name="Group 21"/>
          <p:cNvGrpSpPr/>
          <p:nvPr/>
        </p:nvGrpSpPr>
        <p:grpSpPr>
          <a:xfrm>
            <a:off x="790604" y="3448403"/>
            <a:ext cx="2858493" cy="1242211"/>
            <a:chOff x="0" y="0"/>
            <a:chExt cx="3811324" cy="1656281"/>
          </a:xfrm>
        </p:grpSpPr>
        <p:grpSp>
          <p:nvGrpSpPr>
            <p:cNvPr id="22" name="Group 22"/>
            <p:cNvGrpSpPr/>
            <p:nvPr/>
          </p:nvGrpSpPr>
          <p:grpSpPr>
            <a:xfrm>
              <a:off x="0" y="0"/>
              <a:ext cx="3811324" cy="1656281"/>
              <a:chOff x="0" y="0"/>
              <a:chExt cx="812800" cy="353217"/>
            </a:xfrm>
          </p:grpSpPr>
          <p:sp>
            <p:nvSpPr>
              <p:cNvPr id="23" name="Freeform 23"/>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24" name="TextBox 24"/>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25" name="TextBox 25"/>
            <p:cNvSpPr txBox="1"/>
            <p:nvPr/>
          </p:nvSpPr>
          <p:spPr>
            <a:xfrm>
              <a:off x="288944" y="146517"/>
              <a:ext cx="3032808"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Gopal Jain </a:t>
              </a:r>
            </a:p>
          </p:txBody>
        </p:sp>
        <p:sp>
          <p:nvSpPr>
            <p:cNvPr id="26" name="TextBox 26"/>
            <p:cNvSpPr txBox="1"/>
            <p:nvPr/>
          </p:nvSpPr>
          <p:spPr>
            <a:xfrm>
              <a:off x="288944" y="865970"/>
              <a:ext cx="2761991" cy="596169"/>
            </a:xfrm>
            <a:prstGeom prst="rect">
              <a:avLst/>
            </a:prstGeom>
          </p:spPr>
          <p:txBody>
            <a:bodyPr lIns="0" tIns="0" rIns="0" bIns="0" rtlCol="0" anchor="t">
              <a:spAutoFit/>
            </a:bodyPr>
            <a:lstStyle/>
            <a:p>
              <a:pPr algn="l">
                <a:lnSpc>
                  <a:spcPts val="1815"/>
                </a:lnSpc>
              </a:pPr>
              <a:r>
                <a:rPr lang="en-US" sz="1296">
                  <a:solidFill>
                    <a:srgbClr val="000000"/>
                  </a:solidFill>
                  <a:latin typeface="Helvetica Now Display"/>
                  <a:ea typeface="Helvetica Now Display"/>
                  <a:cs typeface="Helvetica Now Display"/>
                  <a:sym typeface="Helvetica Now Display"/>
                </a:rPr>
                <a:t>Partner &amp; CO-Founder, </a:t>
              </a:r>
            </a:p>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Gaja Capital</a:t>
              </a:r>
            </a:p>
          </p:txBody>
        </p:sp>
      </p:grpSp>
      <p:grpSp>
        <p:nvGrpSpPr>
          <p:cNvPr id="27" name="Group 27"/>
          <p:cNvGrpSpPr/>
          <p:nvPr/>
        </p:nvGrpSpPr>
        <p:grpSpPr>
          <a:xfrm>
            <a:off x="790604" y="4985888"/>
            <a:ext cx="2998655" cy="1242211"/>
            <a:chOff x="0" y="0"/>
            <a:chExt cx="3998207" cy="1656281"/>
          </a:xfrm>
        </p:grpSpPr>
        <p:grpSp>
          <p:nvGrpSpPr>
            <p:cNvPr id="28" name="Group 28"/>
            <p:cNvGrpSpPr/>
            <p:nvPr/>
          </p:nvGrpSpPr>
          <p:grpSpPr>
            <a:xfrm>
              <a:off x="0" y="0"/>
              <a:ext cx="3811324" cy="1656281"/>
              <a:chOff x="0" y="0"/>
              <a:chExt cx="812800" cy="353217"/>
            </a:xfrm>
          </p:grpSpPr>
          <p:sp>
            <p:nvSpPr>
              <p:cNvPr id="29" name="Freeform 29"/>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30" name="TextBox 30"/>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31" name="TextBox 31"/>
            <p:cNvSpPr txBox="1"/>
            <p:nvPr/>
          </p:nvSpPr>
          <p:spPr>
            <a:xfrm>
              <a:off x="288944" y="146517"/>
              <a:ext cx="3709263" cy="584092"/>
            </a:xfrm>
            <a:prstGeom prst="rect">
              <a:avLst/>
            </a:prstGeom>
          </p:spPr>
          <p:txBody>
            <a:bodyPr wrap="square" lIns="0" tIns="0" rIns="0" bIns="0" rtlCol="0" anchor="t">
              <a:spAutoFit/>
            </a:bodyPr>
            <a:lstStyle/>
            <a:p>
              <a:pPr algn="l">
                <a:lnSpc>
                  <a:spcPts val="3630"/>
                </a:lnSpc>
                <a:spcBef>
                  <a:spcPct val="0"/>
                </a:spcBef>
              </a:pPr>
              <a:r>
                <a:rPr lang="en-US" sz="2593" b="1" dirty="0">
                  <a:solidFill>
                    <a:srgbClr val="000000"/>
                  </a:solidFill>
                  <a:latin typeface="Helvetica Now Display Bold"/>
                  <a:ea typeface="Helvetica Now Display Bold"/>
                  <a:cs typeface="Helvetica Now Display Bold"/>
                  <a:sym typeface="Helvetica Now Display Bold"/>
                </a:rPr>
                <a:t>Dipen Ruparelia</a:t>
              </a:r>
            </a:p>
          </p:txBody>
        </p:sp>
        <p:sp>
          <p:nvSpPr>
            <p:cNvPr id="32" name="TextBox 32"/>
            <p:cNvSpPr txBox="1"/>
            <p:nvPr/>
          </p:nvSpPr>
          <p:spPr>
            <a:xfrm>
              <a:off x="288944" y="865970"/>
              <a:ext cx="2761991" cy="596169"/>
            </a:xfrm>
            <a:prstGeom prst="rect">
              <a:avLst/>
            </a:prstGeom>
          </p:spPr>
          <p:txBody>
            <a:bodyPr lIns="0" tIns="0" rIns="0" bIns="0" rtlCol="0" anchor="t">
              <a:spAutoFit/>
            </a:bodyPr>
            <a:lstStyle/>
            <a:p>
              <a:pPr algn="l">
                <a:lnSpc>
                  <a:spcPts val="1815"/>
                </a:lnSpc>
                <a:spcBef>
                  <a:spcPct val="0"/>
                </a:spcBef>
              </a:pPr>
              <a:r>
                <a:rPr lang="en-US" sz="1296" dirty="0">
                  <a:solidFill>
                    <a:srgbClr val="000000"/>
                  </a:solidFill>
                  <a:latin typeface="Helvetica Now Display"/>
                  <a:ea typeface="Helvetica Now Display"/>
                  <a:cs typeface="Helvetica Now Display"/>
                  <a:sym typeface="Helvetica Now Display"/>
                </a:rPr>
                <a:t>Head of Products, </a:t>
              </a:r>
              <a:r>
                <a:rPr lang="en-US" sz="1296" dirty="0" err="1">
                  <a:solidFill>
                    <a:srgbClr val="000000"/>
                  </a:solidFill>
                  <a:latin typeface="Helvetica Now Display"/>
                  <a:ea typeface="Helvetica Now Display"/>
                  <a:cs typeface="Helvetica Now Display"/>
                  <a:sym typeface="Helvetica Now Display"/>
                </a:rPr>
                <a:t>Vivriti</a:t>
              </a:r>
              <a:r>
                <a:rPr lang="en-US" sz="1296" dirty="0">
                  <a:solidFill>
                    <a:srgbClr val="000000"/>
                  </a:solidFill>
                  <a:latin typeface="Helvetica Now Display"/>
                  <a:ea typeface="Helvetica Now Display"/>
                  <a:cs typeface="Helvetica Now Display"/>
                  <a:sym typeface="Helvetica Now Display"/>
                </a:rPr>
                <a:t> Asset Management</a:t>
              </a:r>
            </a:p>
          </p:txBody>
        </p:sp>
      </p:grpSp>
      <p:grpSp>
        <p:nvGrpSpPr>
          <p:cNvPr id="33" name="Group 33"/>
          <p:cNvGrpSpPr/>
          <p:nvPr/>
        </p:nvGrpSpPr>
        <p:grpSpPr>
          <a:xfrm>
            <a:off x="790604" y="6523374"/>
            <a:ext cx="2858493" cy="1242211"/>
            <a:chOff x="0" y="0"/>
            <a:chExt cx="3811324" cy="1656281"/>
          </a:xfrm>
        </p:grpSpPr>
        <p:grpSp>
          <p:nvGrpSpPr>
            <p:cNvPr id="34" name="Group 34"/>
            <p:cNvGrpSpPr/>
            <p:nvPr/>
          </p:nvGrpSpPr>
          <p:grpSpPr>
            <a:xfrm>
              <a:off x="0" y="0"/>
              <a:ext cx="3811324" cy="1656281"/>
              <a:chOff x="0" y="0"/>
              <a:chExt cx="812800" cy="353217"/>
            </a:xfrm>
          </p:grpSpPr>
          <p:sp>
            <p:nvSpPr>
              <p:cNvPr id="35" name="Freeform 35"/>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36" name="TextBox 36"/>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37" name="TextBox 37"/>
            <p:cNvSpPr txBox="1"/>
            <p:nvPr/>
          </p:nvSpPr>
          <p:spPr>
            <a:xfrm>
              <a:off x="288944" y="146517"/>
              <a:ext cx="3032808"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Pratibha Jain</a:t>
              </a:r>
            </a:p>
          </p:txBody>
        </p:sp>
        <p:sp>
          <p:nvSpPr>
            <p:cNvPr id="38" name="TextBox 38"/>
            <p:cNvSpPr txBox="1"/>
            <p:nvPr/>
          </p:nvSpPr>
          <p:spPr>
            <a:xfrm>
              <a:off x="288944" y="865970"/>
              <a:ext cx="2761991"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Head of Strategy &amp; Group General Counsel</a:t>
              </a:r>
            </a:p>
          </p:txBody>
        </p:sp>
      </p:grpSp>
      <p:grpSp>
        <p:nvGrpSpPr>
          <p:cNvPr id="39" name="Group 39"/>
          <p:cNvGrpSpPr/>
          <p:nvPr/>
        </p:nvGrpSpPr>
        <p:grpSpPr>
          <a:xfrm>
            <a:off x="790604" y="8060859"/>
            <a:ext cx="2858493" cy="1242211"/>
            <a:chOff x="0" y="0"/>
            <a:chExt cx="3811324" cy="1656281"/>
          </a:xfrm>
        </p:grpSpPr>
        <p:grpSp>
          <p:nvGrpSpPr>
            <p:cNvPr id="40" name="Group 40"/>
            <p:cNvGrpSpPr/>
            <p:nvPr/>
          </p:nvGrpSpPr>
          <p:grpSpPr>
            <a:xfrm>
              <a:off x="0" y="0"/>
              <a:ext cx="3811324" cy="1656281"/>
              <a:chOff x="0" y="0"/>
              <a:chExt cx="812800" cy="353217"/>
            </a:xfrm>
          </p:grpSpPr>
          <p:sp>
            <p:nvSpPr>
              <p:cNvPr id="41" name="Freeform 41"/>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42" name="TextBox 42"/>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43" name="TextBox 43"/>
            <p:cNvSpPr txBox="1"/>
            <p:nvPr/>
          </p:nvSpPr>
          <p:spPr>
            <a:xfrm>
              <a:off x="288944" y="146517"/>
              <a:ext cx="3032808"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Vikaas Gupta</a:t>
              </a:r>
            </a:p>
          </p:txBody>
        </p:sp>
        <p:sp>
          <p:nvSpPr>
            <p:cNvPr id="44" name="TextBox 44"/>
            <p:cNvSpPr txBox="1"/>
            <p:nvPr/>
          </p:nvSpPr>
          <p:spPr>
            <a:xfrm>
              <a:off x="288944" y="865970"/>
              <a:ext cx="2761991"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Sr Vice President, at West bridge Capital</a:t>
              </a:r>
            </a:p>
          </p:txBody>
        </p:sp>
      </p:grpSp>
      <p:grpSp>
        <p:nvGrpSpPr>
          <p:cNvPr id="45" name="Group 45"/>
          <p:cNvGrpSpPr/>
          <p:nvPr/>
        </p:nvGrpSpPr>
        <p:grpSpPr>
          <a:xfrm>
            <a:off x="3763790" y="3448403"/>
            <a:ext cx="2858493" cy="1242211"/>
            <a:chOff x="0" y="0"/>
            <a:chExt cx="3811324" cy="1656281"/>
          </a:xfrm>
        </p:grpSpPr>
        <p:grpSp>
          <p:nvGrpSpPr>
            <p:cNvPr id="46" name="Group 46"/>
            <p:cNvGrpSpPr/>
            <p:nvPr/>
          </p:nvGrpSpPr>
          <p:grpSpPr>
            <a:xfrm>
              <a:off x="0" y="0"/>
              <a:ext cx="3811324" cy="1656281"/>
              <a:chOff x="0" y="0"/>
              <a:chExt cx="812800" cy="353217"/>
            </a:xfrm>
          </p:grpSpPr>
          <p:sp>
            <p:nvSpPr>
              <p:cNvPr id="47" name="Freeform 47"/>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48" name="TextBox 48"/>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49" name="TextBox 49"/>
            <p:cNvSpPr txBox="1"/>
            <p:nvPr/>
          </p:nvSpPr>
          <p:spPr>
            <a:xfrm>
              <a:off x="289142" y="146517"/>
              <a:ext cx="3032808"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Siddarth Pai</a:t>
              </a:r>
            </a:p>
          </p:txBody>
        </p:sp>
        <p:sp>
          <p:nvSpPr>
            <p:cNvPr id="50" name="TextBox 50"/>
            <p:cNvSpPr txBox="1"/>
            <p:nvPr/>
          </p:nvSpPr>
          <p:spPr>
            <a:xfrm>
              <a:off x="289142" y="865970"/>
              <a:ext cx="2761991" cy="596169"/>
            </a:xfrm>
            <a:prstGeom prst="rect">
              <a:avLst/>
            </a:prstGeom>
          </p:spPr>
          <p:txBody>
            <a:bodyPr lIns="0" tIns="0" rIns="0" bIns="0" rtlCol="0" anchor="t">
              <a:spAutoFit/>
            </a:bodyPr>
            <a:lstStyle/>
            <a:p>
              <a:pPr algn="l">
                <a:lnSpc>
                  <a:spcPts val="1815"/>
                </a:lnSpc>
              </a:pPr>
              <a:r>
                <a:rPr lang="en-US" sz="1296">
                  <a:solidFill>
                    <a:srgbClr val="000000"/>
                  </a:solidFill>
                  <a:latin typeface="Helvetica Now Display"/>
                  <a:ea typeface="Helvetica Now Display"/>
                  <a:cs typeface="Helvetica Now Display"/>
                  <a:sym typeface="Helvetica Now Display"/>
                </a:rPr>
                <a:t>Founding Partner, </a:t>
              </a:r>
            </a:p>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3one4 Capital</a:t>
              </a:r>
            </a:p>
          </p:txBody>
        </p:sp>
      </p:grpSp>
      <p:grpSp>
        <p:nvGrpSpPr>
          <p:cNvPr id="51" name="Group 51"/>
          <p:cNvGrpSpPr/>
          <p:nvPr/>
        </p:nvGrpSpPr>
        <p:grpSpPr>
          <a:xfrm>
            <a:off x="3763790" y="4985888"/>
            <a:ext cx="3734650" cy="1242211"/>
            <a:chOff x="0" y="0"/>
            <a:chExt cx="4979533" cy="1656281"/>
          </a:xfrm>
        </p:grpSpPr>
        <p:grpSp>
          <p:nvGrpSpPr>
            <p:cNvPr id="52" name="Group 52"/>
            <p:cNvGrpSpPr/>
            <p:nvPr/>
          </p:nvGrpSpPr>
          <p:grpSpPr>
            <a:xfrm>
              <a:off x="0" y="0"/>
              <a:ext cx="3811324" cy="1656281"/>
              <a:chOff x="0" y="0"/>
              <a:chExt cx="812800" cy="353217"/>
            </a:xfrm>
          </p:grpSpPr>
          <p:sp>
            <p:nvSpPr>
              <p:cNvPr id="53" name="Freeform 53"/>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54" name="TextBox 54"/>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55" name="TextBox 55"/>
            <p:cNvSpPr txBox="1"/>
            <p:nvPr/>
          </p:nvSpPr>
          <p:spPr>
            <a:xfrm>
              <a:off x="289143" y="146516"/>
              <a:ext cx="4690390" cy="584092"/>
            </a:xfrm>
            <a:prstGeom prst="rect">
              <a:avLst/>
            </a:prstGeom>
          </p:spPr>
          <p:txBody>
            <a:bodyPr wrap="square" lIns="0" tIns="0" rIns="0" bIns="0" rtlCol="0" anchor="t">
              <a:spAutoFit/>
            </a:bodyPr>
            <a:lstStyle/>
            <a:p>
              <a:pPr algn="l">
                <a:lnSpc>
                  <a:spcPts val="3630"/>
                </a:lnSpc>
                <a:spcBef>
                  <a:spcPct val="0"/>
                </a:spcBef>
              </a:pPr>
              <a:r>
                <a:rPr lang="en-US" sz="2593" b="1" dirty="0">
                  <a:solidFill>
                    <a:srgbClr val="000000"/>
                  </a:solidFill>
                  <a:latin typeface="Helvetica Now Display Bold"/>
                  <a:ea typeface="Helvetica Now Display Bold"/>
                  <a:cs typeface="Helvetica Now Display Bold"/>
                  <a:sym typeface="Helvetica Now Display Bold"/>
                </a:rPr>
                <a:t>Dr. Pritesh Majmudar</a:t>
              </a:r>
            </a:p>
          </p:txBody>
        </p:sp>
        <p:sp>
          <p:nvSpPr>
            <p:cNvPr id="56" name="TextBox 56"/>
            <p:cNvSpPr txBox="1"/>
            <p:nvPr/>
          </p:nvSpPr>
          <p:spPr>
            <a:xfrm>
              <a:off x="339917" y="785945"/>
              <a:ext cx="3032808" cy="599737"/>
            </a:xfrm>
            <a:prstGeom prst="rect">
              <a:avLst/>
            </a:prstGeom>
          </p:spPr>
          <p:txBody>
            <a:bodyPr wrap="square" lIns="0" tIns="0" rIns="0" bIns="0" rtlCol="0" anchor="t">
              <a:spAutoFit/>
            </a:bodyPr>
            <a:lstStyle/>
            <a:p>
              <a:pPr algn="l">
                <a:lnSpc>
                  <a:spcPts val="1815"/>
                </a:lnSpc>
                <a:spcBef>
                  <a:spcPct val="0"/>
                </a:spcBef>
              </a:pPr>
              <a:r>
                <a:rPr lang="en-US" sz="1296" dirty="0">
                  <a:solidFill>
                    <a:srgbClr val="000000"/>
                  </a:solidFill>
                  <a:latin typeface="Helvetica Now Display"/>
                  <a:ea typeface="Helvetica Now Display"/>
                  <a:cs typeface="Helvetica Now Display"/>
                  <a:sym typeface="Helvetica Now Display"/>
                </a:rPr>
                <a:t>Head - Legal &amp; Compliance, DSP Asset Managers Pvt Ltd</a:t>
              </a:r>
            </a:p>
          </p:txBody>
        </p:sp>
      </p:grpSp>
      <p:grpSp>
        <p:nvGrpSpPr>
          <p:cNvPr id="57" name="Group 57"/>
          <p:cNvGrpSpPr/>
          <p:nvPr/>
        </p:nvGrpSpPr>
        <p:grpSpPr>
          <a:xfrm>
            <a:off x="3761876" y="6523374"/>
            <a:ext cx="3215846" cy="1242211"/>
            <a:chOff x="0" y="0"/>
            <a:chExt cx="4287795" cy="1656281"/>
          </a:xfrm>
        </p:grpSpPr>
        <p:grpSp>
          <p:nvGrpSpPr>
            <p:cNvPr id="58" name="Group 58"/>
            <p:cNvGrpSpPr/>
            <p:nvPr/>
          </p:nvGrpSpPr>
          <p:grpSpPr>
            <a:xfrm>
              <a:off x="0" y="0"/>
              <a:ext cx="3811324" cy="1656281"/>
              <a:chOff x="0" y="0"/>
              <a:chExt cx="812800" cy="353217"/>
            </a:xfrm>
          </p:grpSpPr>
          <p:sp>
            <p:nvSpPr>
              <p:cNvPr id="59" name="Freeform 59"/>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60" name="TextBox 60"/>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61" name="TextBox 61"/>
            <p:cNvSpPr txBox="1"/>
            <p:nvPr/>
          </p:nvSpPr>
          <p:spPr>
            <a:xfrm>
              <a:off x="289142" y="146517"/>
              <a:ext cx="3998653"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Prashanth Prakash</a:t>
              </a:r>
            </a:p>
          </p:txBody>
        </p:sp>
        <p:sp>
          <p:nvSpPr>
            <p:cNvPr id="62" name="TextBox 62"/>
            <p:cNvSpPr txBox="1"/>
            <p:nvPr/>
          </p:nvSpPr>
          <p:spPr>
            <a:xfrm>
              <a:off x="289142" y="865970"/>
              <a:ext cx="2761991" cy="596169"/>
            </a:xfrm>
            <a:prstGeom prst="rect">
              <a:avLst/>
            </a:prstGeom>
          </p:spPr>
          <p:txBody>
            <a:bodyPr lIns="0" tIns="0" rIns="0" bIns="0" rtlCol="0" anchor="t">
              <a:spAutoFit/>
            </a:bodyPr>
            <a:lstStyle/>
            <a:p>
              <a:pPr algn="l">
                <a:lnSpc>
                  <a:spcPts val="1815"/>
                </a:lnSpc>
              </a:pPr>
              <a:r>
                <a:rPr lang="en-US" sz="1296">
                  <a:solidFill>
                    <a:srgbClr val="000000"/>
                  </a:solidFill>
                  <a:latin typeface="Helvetica Now Display"/>
                  <a:ea typeface="Helvetica Now Display"/>
                  <a:cs typeface="Helvetica Now Display"/>
                  <a:sym typeface="Helvetica Now Display"/>
                </a:rPr>
                <a:t>Founding Partner,</a:t>
              </a:r>
            </a:p>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Accel Partners India LLP</a:t>
              </a:r>
            </a:p>
          </p:txBody>
        </p:sp>
      </p:grpSp>
      <p:grpSp>
        <p:nvGrpSpPr>
          <p:cNvPr id="63" name="Group 63"/>
          <p:cNvGrpSpPr/>
          <p:nvPr/>
        </p:nvGrpSpPr>
        <p:grpSpPr>
          <a:xfrm>
            <a:off x="3759962" y="8060859"/>
            <a:ext cx="2858493" cy="1242211"/>
            <a:chOff x="0" y="0"/>
            <a:chExt cx="3811324" cy="1656281"/>
          </a:xfrm>
        </p:grpSpPr>
        <p:grpSp>
          <p:nvGrpSpPr>
            <p:cNvPr id="64" name="Group 64"/>
            <p:cNvGrpSpPr/>
            <p:nvPr/>
          </p:nvGrpSpPr>
          <p:grpSpPr>
            <a:xfrm>
              <a:off x="0" y="0"/>
              <a:ext cx="3811324" cy="1656281"/>
              <a:chOff x="0" y="0"/>
              <a:chExt cx="812800" cy="353217"/>
            </a:xfrm>
          </p:grpSpPr>
          <p:sp>
            <p:nvSpPr>
              <p:cNvPr id="65" name="Freeform 65"/>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66" name="TextBox 66"/>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67" name="TextBox 67"/>
            <p:cNvSpPr txBox="1"/>
            <p:nvPr/>
          </p:nvSpPr>
          <p:spPr>
            <a:xfrm>
              <a:off x="289142" y="146517"/>
              <a:ext cx="3032808"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Vaibhav Goel</a:t>
              </a:r>
            </a:p>
          </p:txBody>
        </p:sp>
        <p:sp>
          <p:nvSpPr>
            <p:cNvPr id="68" name="TextBox 68"/>
            <p:cNvSpPr txBox="1"/>
            <p:nvPr/>
          </p:nvSpPr>
          <p:spPr>
            <a:xfrm>
              <a:off x="289142" y="865970"/>
              <a:ext cx="2761991"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Partner &amp; CFO at Elevation Capital </a:t>
              </a:r>
            </a:p>
          </p:txBody>
        </p:sp>
      </p:grpSp>
      <p:grpSp>
        <p:nvGrpSpPr>
          <p:cNvPr id="69" name="Group 69"/>
          <p:cNvGrpSpPr/>
          <p:nvPr/>
        </p:nvGrpSpPr>
        <p:grpSpPr>
          <a:xfrm>
            <a:off x="7317216" y="4985888"/>
            <a:ext cx="2998805" cy="1242211"/>
            <a:chOff x="0" y="0"/>
            <a:chExt cx="3998406" cy="1656281"/>
          </a:xfrm>
        </p:grpSpPr>
        <p:grpSp>
          <p:nvGrpSpPr>
            <p:cNvPr id="70" name="Group 70"/>
            <p:cNvGrpSpPr/>
            <p:nvPr/>
          </p:nvGrpSpPr>
          <p:grpSpPr>
            <a:xfrm>
              <a:off x="0" y="0"/>
              <a:ext cx="3811324" cy="1656281"/>
              <a:chOff x="0" y="0"/>
              <a:chExt cx="812800" cy="353217"/>
            </a:xfrm>
          </p:grpSpPr>
          <p:sp>
            <p:nvSpPr>
              <p:cNvPr id="71" name="Freeform 71"/>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72" name="TextBox 72"/>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73" name="TextBox 73"/>
            <p:cNvSpPr txBox="1"/>
            <p:nvPr/>
          </p:nvSpPr>
          <p:spPr>
            <a:xfrm>
              <a:off x="289143" y="146517"/>
              <a:ext cx="3709263" cy="584092"/>
            </a:xfrm>
            <a:prstGeom prst="rect">
              <a:avLst/>
            </a:prstGeom>
          </p:spPr>
          <p:txBody>
            <a:bodyPr wrap="square" lIns="0" tIns="0" rIns="0" bIns="0" rtlCol="0" anchor="t">
              <a:spAutoFit/>
            </a:bodyPr>
            <a:lstStyle/>
            <a:p>
              <a:pPr algn="l">
                <a:lnSpc>
                  <a:spcPts val="3630"/>
                </a:lnSpc>
                <a:spcBef>
                  <a:spcPct val="0"/>
                </a:spcBef>
              </a:pPr>
              <a:r>
                <a:rPr lang="en-US" sz="2593" b="1" dirty="0">
                  <a:solidFill>
                    <a:srgbClr val="000000"/>
                  </a:solidFill>
                  <a:latin typeface="Helvetica Now Display Bold"/>
                  <a:ea typeface="Helvetica Now Display Bold"/>
                  <a:cs typeface="Helvetica Now Display Bold"/>
                  <a:sym typeface="Helvetica Now Display Bold"/>
                </a:rPr>
                <a:t>Harish Agarwal </a:t>
              </a:r>
            </a:p>
          </p:txBody>
        </p:sp>
        <p:sp>
          <p:nvSpPr>
            <p:cNvPr id="74" name="TextBox 74"/>
            <p:cNvSpPr txBox="1"/>
            <p:nvPr/>
          </p:nvSpPr>
          <p:spPr>
            <a:xfrm>
              <a:off x="289142" y="865970"/>
              <a:ext cx="3709262"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President &amp; Chief Operating Officer, Edelweiss Alternative Asset Advisors</a:t>
              </a:r>
            </a:p>
          </p:txBody>
        </p:sp>
      </p:grpSp>
      <p:grpSp>
        <p:nvGrpSpPr>
          <p:cNvPr id="75" name="Group 75"/>
          <p:cNvGrpSpPr/>
          <p:nvPr/>
        </p:nvGrpSpPr>
        <p:grpSpPr>
          <a:xfrm>
            <a:off x="10432626" y="4985888"/>
            <a:ext cx="2998803" cy="1242211"/>
            <a:chOff x="0" y="0"/>
            <a:chExt cx="3998404" cy="1656281"/>
          </a:xfrm>
        </p:grpSpPr>
        <p:grpSp>
          <p:nvGrpSpPr>
            <p:cNvPr id="76" name="Group 76"/>
            <p:cNvGrpSpPr/>
            <p:nvPr/>
          </p:nvGrpSpPr>
          <p:grpSpPr>
            <a:xfrm>
              <a:off x="0" y="0"/>
              <a:ext cx="3811324" cy="1656281"/>
              <a:chOff x="0" y="0"/>
              <a:chExt cx="812800" cy="353217"/>
            </a:xfrm>
          </p:grpSpPr>
          <p:sp>
            <p:nvSpPr>
              <p:cNvPr id="77" name="Freeform 77"/>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78" name="TextBox 78"/>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79" name="TextBox 79"/>
            <p:cNvSpPr txBox="1"/>
            <p:nvPr/>
          </p:nvSpPr>
          <p:spPr>
            <a:xfrm>
              <a:off x="289142" y="146517"/>
              <a:ext cx="3144252"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Kalpesh Jain</a:t>
              </a:r>
            </a:p>
          </p:txBody>
        </p:sp>
        <p:sp>
          <p:nvSpPr>
            <p:cNvPr id="80" name="TextBox 80"/>
            <p:cNvSpPr txBox="1"/>
            <p:nvPr/>
          </p:nvSpPr>
          <p:spPr>
            <a:xfrm>
              <a:off x="289142" y="865970"/>
              <a:ext cx="3709262" cy="596169"/>
            </a:xfrm>
            <a:prstGeom prst="rect">
              <a:avLst/>
            </a:prstGeom>
          </p:spPr>
          <p:txBody>
            <a:bodyPr lIns="0" tIns="0" rIns="0" bIns="0" rtlCol="0" anchor="t">
              <a:spAutoFit/>
            </a:bodyPr>
            <a:lstStyle/>
            <a:p>
              <a:pPr algn="l">
                <a:lnSpc>
                  <a:spcPts val="1815"/>
                </a:lnSpc>
              </a:pPr>
              <a:r>
                <a:rPr lang="en-US" sz="1296">
                  <a:solidFill>
                    <a:srgbClr val="000000"/>
                  </a:solidFill>
                  <a:latin typeface="Helvetica Now Display"/>
                  <a:ea typeface="Helvetica Now Display"/>
                  <a:cs typeface="Helvetica Now Display"/>
                  <a:sym typeface="Helvetica Now Display"/>
                </a:rPr>
                <a:t>MD &amp; CFO, </a:t>
              </a:r>
            </a:p>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Multiples Alternate Asset Management</a:t>
              </a:r>
            </a:p>
          </p:txBody>
        </p:sp>
      </p:grpSp>
      <p:grpSp>
        <p:nvGrpSpPr>
          <p:cNvPr id="81" name="Group 81"/>
          <p:cNvGrpSpPr/>
          <p:nvPr/>
        </p:nvGrpSpPr>
        <p:grpSpPr>
          <a:xfrm>
            <a:off x="14198186" y="3448403"/>
            <a:ext cx="2998803" cy="1242211"/>
            <a:chOff x="0" y="0"/>
            <a:chExt cx="3998404" cy="1656281"/>
          </a:xfrm>
        </p:grpSpPr>
        <p:grpSp>
          <p:nvGrpSpPr>
            <p:cNvPr id="82" name="Group 82"/>
            <p:cNvGrpSpPr/>
            <p:nvPr/>
          </p:nvGrpSpPr>
          <p:grpSpPr>
            <a:xfrm>
              <a:off x="0" y="0"/>
              <a:ext cx="3811324" cy="1656281"/>
              <a:chOff x="0" y="0"/>
              <a:chExt cx="812800" cy="353217"/>
            </a:xfrm>
          </p:grpSpPr>
          <p:sp>
            <p:nvSpPr>
              <p:cNvPr id="83" name="Freeform 83"/>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3AC866">
                      <a:alpha val="18000"/>
                    </a:srgbClr>
                  </a:gs>
                  <a:gs pos="100000">
                    <a:srgbClr val="3AC866">
                      <a:alpha val="0"/>
                    </a:srgbClr>
                  </a:gs>
                </a:gsLst>
                <a:lin ang="0"/>
              </a:gradFill>
            </p:spPr>
            <p:txBody>
              <a:bodyPr/>
              <a:lstStyle/>
              <a:p>
                <a:endParaRPr lang="en-US"/>
              </a:p>
            </p:txBody>
          </p:sp>
          <p:sp>
            <p:nvSpPr>
              <p:cNvPr id="84" name="TextBox 84"/>
              <p:cNvSpPr txBox="1"/>
              <p:nvPr/>
            </p:nvSpPr>
            <p:spPr>
              <a:xfrm>
                <a:off x="0" y="-19050"/>
                <a:ext cx="812800" cy="372267"/>
              </a:xfrm>
              <a:prstGeom prst="rect">
                <a:avLst/>
              </a:prstGeom>
            </p:spPr>
            <p:txBody>
              <a:bodyPr lIns="47053" tIns="47053" rIns="47053" bIns="47053" rtlCol="0" anchor="ctr"/>
              <a:lstStyle/>
              <a:p>
                <a:pPr algn="ctr">
                  <a:lnSpc>
                    <a:spcPts val="1960"/>
                  </a:lnSpc>
                </a:pPr>
                <a:endParaRPr/>
              </a:p>
            </p:txBody>
          </p:sp>
        </p:grpSp>
        <p:sp>
          <p:nvSpPr>
            <p:cNvPr id="85" name="TextBox 85"/>
            <p:cNvSpPr txBox="1"/>
            <p:nvPr/>
          </p:nvSpPr>
          <p:spPr>
            <a:xfrm>
              <a:off x="289142" y="146517"/>
              <a:ext cx="3144252"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Rahul Shah</a:t>
              </a:r>
            </a:p>
          </p:txBody>
        </p:sp>
        <p:sp>
          <p:nvSpPr>
            <p:cNvPr id="86" name="TextBox 86"/>
            <p:cNvSpPr txBox="1"/>
            <p:nvPr/>
          </p:nvSpPr>
          <p:spPr>
            <a:xfrm>
              <a:off x="289142" y="865970"/>
              <a:ext cx="3709262" cy="596169"/>
            </a:xfrm>
            <a:prstGeom prst="rect">
              <a:avLst/>
            </a:prstGeom>
          </p:spPr>
          <p:txBody>
            <a:bodyPr lIns="0" tIns="0" rIns="0" bIns="0" rtlCol="0" anchor="t">
              <a:spAutoFit/>
            </a:bodyPr>
            <a:lstStyle/>
            <a:p>
              <a:pPr algn="l">
                <a:lnSpc>
                  <a:spcPts val="1815"/>
                </a:lnSpc>
              </a:pPr>
              <a:r>
                <a:rPr lang="en-US" sz="1296">
                  <a:solidFill>
                    <a:srgbClr val="000000"/>
                  </a:solidFill>
                  <a:latin typeface="Helvetica Now Display"/>
                  <a:ea typeface="Helvetica Now Display"/>
                  <a:cs typeface="Helvetica Now Display"/>
                  <a:sym typeface="Helvetica Now Display"/>
                </a:rPr>
                <a:t>Executive Vice President, </a:t>
              </a:r>
            </a:p>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IVCA</a:t>
              </a:r>
            </a:p>
          </p:txBody>
        </p:sp>
      </p:grpSp>
      <p:grpSp>
        <p:nvGrpSpPr>
          <p:cNvPr id="87" name="Group 87"/>
          <p:cNvGrpSpPr/>
          <p:nvPr/>
        </p:nvGrpSpPr>
        <p:grpSpPr>
          <a:xfrm>
            <a:off x="14198186" y="4985888"/>
            <a:ext cx="2998803" cy="1242211"/>
            <a:chOff x="0" y="0"/>
            <a:chExt cx="3998404" cy="1656281"/>
          </a:xfrm>
        </p:grpSpPr>
        <p:grpSp>
          <p:nvGrpSpPr>
            <p:cNvPr id="88" name="Group 88"/>
            <p:cNvGrpSpPr/>
            <p:nvPr/>
          </p:nvGrpSpPr>
          <p:grpSpPr>
            <a:xfrm>
              <a:off x="0" y="0"/>
              <a:ext cx="3811324" cy="1656281"/>
              <a:chOff x="0" y="0"/>
              <a:chExt cx="812800" cy="353217"/>
            </a:xfrm>
          </p:grpSpPr>
          <p:sp>
            <p:nvSpPr>
              <p:cNvPr id="89" name="Freeform 89"/>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3AC866">
                      <a:alpha val="18000"/>
                    </a:srgbClr>
                  </a:gs>
                  <a:gs pos="100000">
                    <a:srgbClr val="3AC866">
                      <a:alpha val="0"/>
                    </a:srgbClr>
                  </a:gs>
                </a:gsLst>
                <a:lin ang="0"/>
              </a:gradFill>
            </p:spPr>
            <p:txBody>
              <a:bodyPr/>
              <a:lstStyle/>
              <a:p>
                <a:endParaRPr lang="en-US"/>
              </a:p>
            </p:txBody>
          </p:sp>
          <p:sp>
            <p:nvSpPr>
              <p:cNvPr id="90" name="TextBox 90"/>
              <p:cNvSpPr txBox="1"/>
              <p:nvPr/>
            </p:nvSpPr>
            <p:spPr>
              <a:xfrm>
                <a:off x="0" y="-19050"/>
                <a:ext cx="812800" cy="372267"/>
              </a:xfrm>
              <a:prstGeom prst="rect">
                <a:avLst/>
              </a:prstGeom>
            </p:spPr>
            <p:txBody>
              <a:bodyPr lIns="47053" tIns="47053" rIns="47053" bIns="47053" rtlCol="0" anchor="ctr"/>
              <a:lstStyle/>
              <a:p>
                <a:pPr algn="ctr">
                  <a:lnSpc>
                    <a:spcPts val="1960"/>
                  </a:lnSpc>
                </a:pPr>
                <a:endParaRPr/>
              </a:p>
            </p:txBody>
          </p:sp>
        </p:grpSp>
        <p:sp>
          <p:nvSpPr>
            <p:cNvPr id="91" name="TextBox 91"/>
            <p:cNvSpPr txBox="1"/>
            <p:nvPr/>
          </p:nvSpPr>
          <p:spPr>
            <a:xfrm>
              <a:off x="289142" y="146517"/>
              <a:ext cx="3709262"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Rohan Parulekar</a:t>
              </a:r>
            </a:p>
          </p:txBody>
        </p:sp>
        <p:sp>
          <p:nvSpPr>
            <p:cNvPr id="92" name="TextBox 92"/>
            <p:cNvSpPr txBox="1"/>
            <p:nvPr/>
          </p:nvSpPr>
          <p:spPr>
            <a:xfrm>
              <a:off x="289143" y="890561"/>
              <a:ext cx="2522343" cy="599737"/>
            </a:xfrm>
            <a:prstGeom prst="rect">
              <a:avLst/>
            </a:prstGeom>
          </p:spPr>
          <p:txBody>
            <a:bodyPr wrap="square" lIns="0" tIns="0" rIns="0" bIns="0" rtlCol="0" anchor="t">
              <a:spAutoFit/>
            </a:bodyPr>
            <a:lstStyle/>
            <a:p>
              <a:pPr algn="l">
                <a:lnSpc>
                  <a:spcPts val="1815"/>
                </a:lnSpc>
                <a:spcBef>
                  <a:spcPct val="0"/>
                </a:spcBef>
              </a:pPr>
              <a:r>
                <a:rPr lang="en-US" sz="1296" dirty="0">
                  <a:solidFill>
                    <a:srgbClr val="000000"/>
                  </a:solidFill>
                  <a:latin typeface="Helvetica Now Display"/>
                  <a:ea typeface="Helvetica Now Display"/>
                  <a:cs typeface="Helvetica Now Display"/>
                  <a:sym typeface="Helvetica Now Display"/>
                </a:rPr>
                <a:t>Senior Vice President, IVCA</a:t>
              </a:r>
            </a:p>
          </p:txBody>
        </p:sp>
      </p:grpSp>
      <p:grpSp>
        <p:nvGrpSpPr>
          <p:cNvPr id="93" name="Group 93"/>
          <p:cNvGrpSpPr/>
          <p:nvPr/>
        </p:nvGrpSpPr>
        <p:grpSpPr>
          <a:xfrm>
            <a:off x="14198186" y="6523374"/>
            <a:ext cx="2858493" cy="1242211"/>
            <a:chOff x="0" y="0"/>
            <a:chExt cx="3811324" cy="1656281"/>
          </a:xfrm>
        </p:grpSpPr>
        <p:grpSp>
          <p:nvGrpSpPr>
            <p:cNvPr id="94" name="Group 94"/>
            <p:cNvGrpSpPr/>
            <p:nvPr/>
          </p:nvGrpSpPr>
          <p:grpSpPr>
            <a:xfrm>
              <a:off x="0" y="0"/>
              <a:ext cx="3811324" cy="1656281"/>
              <a:chOff x="0" y="0"/>
              <a:chExt cx="812800" cy="353217"/>
            </a:xfrm>
          </p:grpSpPr>
          <p:sp>
            <p:nvSpPr>
              <p:cNvPr id="95" name="Freeform 95"/>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3AC866">
                      <a:alpha val="18000"/>
                    </a:srgbClr>
                  </a:gs>
                  <a:gs pos="100000">
                    <a:srgbClr val="3AC866">
                      <a:alpha val="0"/>
                    </a:srgbClr>
                  </a:gs>
                </a:gsLst>
                <a:lin ang="0"/>
              </a:gradFill>
            </p:spPr>
            <p:txBody>
              <a:bodyPr/>
              <a:lstStyle/>
              <a:p>
                <a:endParaRPr lang="en-US"/>
              </a:p>
            </p:txBody>
          </p:sp>
          <p:sp>
            <p:nvSpPr>
              <p:cNvPr id="96" name="TextBox 96"/>
              <p:cNvSpPr txBox="1"/>
              <p:nvPr/>
            </p:nvSpPr>
            <p:spPr>
              <a:xfrm>
                <a:off x="0" y="-19050"/>
                <a:ext cx="812800" cy="372267"/>
              </a:xfrm>
              <a:prstGeom prst="rect">
                <a:avLst/>
              </a:prstGeom>
            </p:spPr>
            <p:txBody>
              <a:bodyPr lIns="47053" tIns="47053" rIns="47053" bIns="47053" rtlCol="0" anchor="ctr"/>
              <a:lstStyle/>
              <a:p>
                <a:pPr algn="ctr">
                  <a:lnSpc>
                    <a:spcPts val="1960"/>
                  </a:lnSpc>
                </a:pPr>
                <a:endParaRPr/>
              </a:p>
            </p:txBody>
          </p:sp>
        </p:grpSp>
        <p:sp>
          <p:nvSpPr>
            <p:cNvPr id="97" name="TextBox 97"/>
            <p:cNvSpPr txBox="1"/>
            <p:nvPr/>
          </p:nvSpPr>
          <p:spPr>
            <a:xfrm>
              <a:off x="289142" y="146517"/>
              <a:ext cx="3144252"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Soniya Tolani</a:t>
              </a:r>
            </a:p>
          </p:txBody>
        </p:sp>
        <p:sp>
          <p:nvSpPr>
            <p:cNvPr id="98" name="TextBox 98"/>
            <p:cNvSpPr txBox="1"/>
            <p:nvPr/>
          </p:nvSpPr>
          <p:spPr>
            <a:xfrm>
              <a:off x="289142" y="865970"/>
              <a:ext cx="1884449"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Senior Manager, IVCA</a:t>
              </a:r>
            </a:p>
          </p:txBody>
        </p:sp>
      </p:grpSp>
      <p:grpSp>
        <p:nvGrpSpPr>
          <p:cNvPr id="99" name="Group 99"/>
          <p:cNvGrpSpPr/>
          <p:nvPr/>
        </p:nvGrpSpPr>
        <p:grpSpPr>
          <a:xfrm>
            <a:off x="14198186" y="8060859"/>
            <a:ext cx="2858493" cy="1242211"/>
            <a:chOff x="0" y="0"/>
            <a:chExt cx="3811324" cy="1656281"/>
          </a:xfrm>
        </p:grpSpPr>
        <p:grpSp>
          <p:nvGrpSpPr>
            <p:cNvPr id="100" name="Group 100"/>
            <p:cNvGrpSpPr/>
            <p:nvPr/>
          </p:nvGrpSpPr>
          <p:grpSpPr>
            <a:xfrm>
              <a:off x="0" y="0"/>
              <a:ext cx="3811324" cy="1656281"/>
              <a:chOff x="0" y="0"/>
              <a:chExt cx="812800" cy="353217"/>
            </a:xfrm>
          </p:grpSpPr>
          <p:sp>
            <p:nvSpPr>
              <p:cNvPr id="101" name="Freeform 101"/>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3AC866">
                      <a:alpha val="18000"/>
                    </a:srgbClr>
                  </a:gs>
                  <a:gs pos="100000">
                    <a:srgbClr val="3AC866">
                      <a:alpha val="0"/>
                    </a:srgbClr>
                  </a:gs>
                </a:gsLst>
                <a:lin ang="0"/>
              </a:gradFill>
            </p:spPr>
            <p:txBody>
              <a:bodyPr/>
              <a:lstStyle/>
              <a:p>
                <a:endParaRPr lang="en-US"/>
              </a:p>
            </p:txBody>
          </p:sp>
          <p:sp>
            <p:nvSpPr>
              <p:cNvPr id="102" name="TextBox 102"/>
              <p:cNvSpPr txBox="1"/>
              <p:nvPr/>
            </p:nvSpPr>
            <p:spPr>
              <a:xfrm>
                <a:off x="0" y="-19050"/>
                <a:ext cx="812800" cy="372267"/>
              </a:xfrm>
              <a:prstGeom prst="rect">
                <a:avLst/>
              </a:prstGeom>
            </p:spPr>
            <p:txBody>
              <a:bodyPr lIns="47053" tIns="47053" rIns="47053" bIns="47053" rtlCol="0" anchor="ctr"/>
              <a:lstStyle/>
              <a:p>
                <a:pPr algn="ctr">
                  <a:lnSpc>
                    <a:spcPts val="1960"/>
                  </a:lnSpc>
                </a:pPr>
                <a:endParaRPr/>
              </a:p>
            </p:txBody>
          </p:sp>
        </p:grpSp>
        <p:sp>
          <p:nvSpPr>
            <p:cNvPr id="103" name="TextBox 103"/>
            <p:cNvSpPr txBox="1"/>
            <p:nvPr/>
          </p:nvSpPr>
          <p:spPr>
            <a:xfrm>
              <a:off x="289142" y="146517"/>
              <a:ext cx="3144252"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Prajwal</a:t>
              </a:r>
            </a:p>
          </p:txBody>
        </p:sp>
        <p:sp>
          <p:nvSpPr>
            <p:cNvPr id="104" name="TextBox 104"/>
            <p:cNvSpPr txBox="1"/>
            <p:nvPr/>
          </p:nvSpPr>
          <p:spPr>
            <a:xfrm>
              <a:off x="289142" y="865970"/>
              <a:ext cx="2146253"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Senior Associate, IVCA</a:t>
              </a:r>
            </a:p>
          </p:txBody>
        </p:sp>
      </p:grpSp>
      <p:grpSp>
        <p:nvGrpSpPr>
          <p:cNvPr id="105" name="Group 105"/>
          <p:cNvGrpSpPr/>
          <p:nvPr/>
        </p:nvGrpSpPr>
        <p:grpSpPr>
          <a:xfrm>
            <a:off x="7317216" y="6523374"/>
            <a:ext cx="2998805" cy="1242211"/>
            <a:chOff x="0" y="0"/>
            <a:chExt cx="3998406" cy="1656281"/>
          </a:xfrm>
        </p:grpSpPr>
        <p:grpSp>
          <p:nvGrpSpPr>
            <p:cNvPr id="106" name="Group 106"/>
            <p:cNvGrpSpPr/>
            <p:nvPr/>
          </p:nvGrpSpPr>
          <p:grpSpPr>
            <a:xfrm>
              <a:off x="0" y="0"/>
              <a:ext cx="3811324" cy="1656281"/>
              <a:chOff x="0" y="0"/>
              <a:chExt cx="812800" cy="353217"/>
            </a:xfrm>
          </p:grpSpPr>
          <p:sp>
            <p:nvSpPr>
              <p:cNvPr id="107" name="Freeform 107"/>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108" name="TextBox 108"/>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109" name="TextBox 109"/>
            <p:cNvSpPr txBox="1"/>
            <p:nvPr/>
          </p:nvSpPr>
          <p:spPr>
            <a:xfrm>
              <a:off x="289143" y="146517"/>
              <a:ext cx="3709263" cy="584092"/>
            </a:xfrm>
            <a:prstGeom prst="rect">
              <a:avLst/>
            </a:prstGeom>
          </p:spPr>
          <p:txBody>
            <a:bodyPr wrap="square" lIns="0" tIns="0" rIns="0" bIns="0" rtlCol="0" anchor="t">
              <a:spAutoFit/>
            </a:bodyPr>
            <a:lstStyle/>
            <a:p>
              <a:pPr algn="l">
                <a:lnSpc>
                  <a:spcPts val="3630"/>
                </a:lnSpc>
                <a:spcBef>
                  <a:spcPct val="0"/>
                </a:spcBef>
              </a:pPr>
              <a:r>
                <a:rPr lang="en-US" sz="2593" b="1" dirty="0">
                  <a:solidFill>
                    <a:srgbClr val="000000"/>
                  </a:solidFill>
                  <a:latin typeface="Helvetica Now Display Bold"/>
                  <a:ea typeface="Helvetica Now Display Bold"/>
                  <a:cs typeface="Helvetica Now Display Bold"/>
                  <a:sym typeface="Helvetica Now Display Bold"/>
                </a:rPr>
                <a:t>Rajeev Saptarshi</a:t>
              </a:r>
            </a:p>
          </p:txBody>
        </p:sp>
        <p:sp>
          <p:nvSpPr>
            <p:cNvPr id="110" name="TextBox 110"/>
            <p:cNvSpPr txBox="1"/>
            <p:nvPr/>
          </p:nvSpPr>
          <p:spPr>
            <a:xfrm>
              <a:off x="289142" y="865970"/>
              <a:ext cx="2761991"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Chief Operating Officer, Kotak Investment Advisors</a:t>
              </a:r>
            </a:p>
          </p:txBody>
        </p:sp>
      </p:grpSp>
      <p:grpSp>
        <p:nvGrpSpPr>
          <p:cNvPr id="111" name="Group 111"/>
          <p:cNvGrpSpPr/>
          <p:nvPr/>
        </p:nvGrpSpPr>
        <p:grpSpPr>
          <a:xfrm>
            <a:off x="10430712" y="6523374"/>
            <a:ext cx="2858493" cy="1242211"/>
            <a:chOff x="0" y="0"/>
            <a:chExt cx="3811324" cy="1656281"/>
          </a:xfrm>
        </p:grpSpPr>
        <p:grpSp>
          <p:nvGrpSpPr>
            <p:cNvPr id="112" name="Group 112"/>
            <p:cNvGrpSpPr/>
            <p:nvPr/>
          </p:nvGrpSpPr>
          <p:grpSpPr>
            <a:xfrm>
              <a:off x="0" y="0"/>
              <a:ext cx="3811324" cy="1656281"/>
              <a:chOff x="0" y="0"/>
              <a:chExt cx="812800" cy="353217"/>
            </a:xfrm>
          </p:grpSpPr>
          <p:sp>
            <p:nvSpPr>
              <p:cNvPr id="113" name="Freeform 113"/>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114" name="TextBox 114"/>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115" name="TextBox 115"/>
            <p:cNvSpPr txBox="1"/>
            <p:nvPr/>
          </p:nvSpPr>
          <p:spPr>
            <a:xfrm>
              <a:off x="289142" y="146517"/>
              <a:ext cx="3519630" cy="571578"/>
            </a:xfrm>
            <a:prstGeom prst="rect">
              <a:avLst/>
            </a:prstGeom>
          </p:spPr>
          <p:txBody>
            <a:bodyPr lIns="0" tIns="0" rIns="0" bIns="0" rtlCol="0" anchor="t">
              <a:spAutoFit/>
            </a:bodyPr>
            <a:lstStyle/>
            <a:p>
              <a:pPr algn="l">
                <a:lnSpc>
                  <a:spcPts val="3630"/>
                </a:lnSpc>
                <a:spcBef>
                  <a:spcPct val="0"/>
                </a:spcBef>
              </a:pPr>
              <a:r>
                <a:rPr lang="en-US" sz="2593" b="1">
                  <a:solidFill>
                    <a:srgbClr val="000000"/>
                  </a:solidFill>
                  <a:latin typeface="Helvetica Now Display Bold"/>
                  <a:ea typeface="Helvetica Now Display Bold"/>
                  <a:cs typeface="Helvetica Now Display Bold"/>
                  <a:sym typeface="Helvetica Now Display Bold"/>
                </a:rPr>
                <a:t>Saurabh Jain</a:t>
              </a:r>
            </a:p>
          </p:txBody>
        </p:sp>
        <p:sp>
          <p:nvSpPr>
            <p:cNvPr id="116" name="TextBox 116"/>
            <p:cNvSpPr txBox="1"/>
            <p:nvPr/>
          </p:nvSpPr>
          <p:spPr>
            <a:xfrm>
              <a:off x="289142" y="865970"/>
              <a:ext cx="2761991"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Chief Operating and Chief Financial officer</a:t>
              </a:r>
            </a:p>
          </p:txBody>
        </p:sp>
      </p:grpSp>
      <p:grpSp>
        <p:nvGrpSpPr>
          <p:cNvPr id="117" name="Group 117"/>
          <p:cNvGrpSpPr/>
          <p:nvPr/>
        </p:nvGrpSpPr>
        <p:grpSpPr>
          <a:xfrm>
            <a:off x="7317216" y="8060859"/>
            <a:ext cx="3330353" cy="1242211"/>
            <a:chOff x="0" y="0"/>
            <a:chExt cx="4440471" cy="1656281"/>
          </a:xfrm>
        </p:grpSpPr>
        <p:grpSp>
          <p:nvGrpSpPr>
            <p:cNvPr id="118" name="Group 118"/>
            <p:cNvGrpSpPr/>
            <p:nvPr/>
          </p:nvGrpSpPr>
          <p:grpSpPr>
            <a:xfrm>
              <a:off x="0" y="0"/>
              <a:ext cx="3811324" cy="1656281"/>
              <a:chOff x="0" y="0"/>
              <a:chExt cx="812800" cy="353217"/>
            </a:xfrm>
          </p:grpSpPr>
          <p:sp>
            <p:nvSpPr>
              <p:cNvPr id="119" name="Freeform 119"/>
              <p:cNvSpPr/>
              <p:nvPr/>
            </p:nvSpPr>
            <p:spPr>
              <a:xfrm>
                <a:off x="0" y="0"/>
                <a:ext cx="812800" cy="353217"/>
              </a:xfrm>
              <a:custGeom>
                <a:avLst/>
                <a:gdLst/>
                <a:ahLst/>
                <a:cxnLst/>
                <a:rect l="l" t="t" r="r" b="b"/>
                <a:pathLst>
                  <a:path w="812800" h="353217">
                    <a:moveTo>
                      <a:pt x="0" y="0"/>
                    </a:moveTo>
                    <a:lnTo>
                      <a:pt x="812800" y="0"/>
                    </a:lnTo>
                    <a:lnTo>
                      <a:pt x="812800" y="353217"/>
                    </a:lnTo>
                    <a:lnTo>
                      <a:pt x="0" y="353217"/>
                    </a:lnTo>
                    <a:close/>
                  </a:path>
                </a:pathLst>
              </a:custGeom>
              <a:gradFill rotWithShape="1">
                <a:gsLst>
                  <a:gs pos="0">
                    <a:srgbClr val="595EFA">
                      <a:alpha val="18000"/>
                    </a:srgbClr>
                  </a:gs>
                  <a:gs pos="100000">
                    <a:srgbClr val="595EFA">
                      <a:alpha val="0"/>
                    </a:srgbClr>
                  </a:gs>
                </a:gsLst>
                <a:lin ang="0"/>
              </a:gradFill>
            </p:spPr>
            <p:txBody>
              <a:bodyPr/>
              <a:lstStyle/>
              <a:p>
                <a:endParaRPr lang="en-US"/>
              </a:p>
            </p:txBody>
          </p:sp>
          <p:sp>
            <p:nvSpPr>
              <p:cNvPr id="120" name="TextBox 120"/>
              <p:cNvSpPr txBox="1"/>
              <p:nvPr/>
            </p:nvSpPr>
            <p:spPr>
              <a:xfrm>
                <a:off x="0" y="-19050"/>
                <a:ext cx="812800" cy="372267"/>
              </a:xfrm>
              <a:prstGeom prst="rect">
                <a:avLst/>
              </a:prstGeom>
            </p:spPr>
            <p:txBody>
              <a:bodyPr lIns="50800" tIns="50800" rIns="50800" bIns="50800" rtlCol="0" anchor="ctr"/>
              <a:lstStyle/>
              <a:p>
                <a:pPr algn="ctr">
                  <a:lnSpc>
                    <a:spcPts val="1960"/>
                  </a:lnSpc>
                </a:pPr>
                <a:endParaRPr/>
              </a:p>
            </p:txBody>
          </p:sp>
        </p:grpSp>
        <p:sp>
          <p:nvSpPr>
            <p:cNvPr id="121" name="TextBox 121"/>
            <p:cNvSpPr txBox="1"/>
            <p:nvPr/>
          </p:nvSpPr>
          <p:spPr>
            <a:xfrm>
              <a:off x="289143" y="146517"/>
              <a:ext cx="4151328" cy="584092"/>
            </a:xfrm>
            <a:prstGeom prst="rect">
              <a:avLst/>
            </a:prstGeom>
          </p:spPr>
          <p:txBody>
            <a:bodyPr wrap="square" lIns="0" tIns="0" rIns="0" bIns="0" rtlCol="0" anchor="t">
              <a:spAutoFit/>
            </a:bodyPr>
            <a:lstStyle/>
            <a:p>
              <a:pPr algn="l">
                <a:lnSpc>
                  <a:spcPts val="3630"/>
                </a:lnSpc>
                <a:spcBef>
                  <a:spcPct val="0"/>
                </a:spcBef>
              </a:pPr>
              <a:r>
                <a:rPr lang="en-US" sz="2593" b="1" dirty="0">
                  <a:solidFill>
                    <a:srgbClr val="000000"/>
                  </a:solidFill>
                  <a:latin typeface="Helvetica Now Display Bold"/>
                  <a:ea typeface="Helvetica Now Display Bold"/>
                  <a:cs typeface="Helvetica Now Display Bold"/>
                  <a:sym typeface="Helvetica Now Display Bold"/>
                </a:rPr>
                <a:t>Vardaan Ahluwalia</a:t>
              </a:r>
            </a:p>
          </p:txBody>
        </p:sp>
        <p:sp>
          <p:nvSpPr>
            <p:cNvPr id="122" name="TextBox 122"/>
            <p:cNvSpPr txBox="1"/>
            <p:nvPr/>
          </p:nvSpPr>
          <p:spPr>
            <a:xfrm>
              <a:off x="289142" y="865970"/>
              <a:ext cx="2761991" cy="596169"/>
            </a:xfrm>
            <a:prstGeom prst="rect">
              <a:avLst/>
            </a:prstGeom>
          </p:spPr>
          <p:txBody>
            <a:bodyPr lIns="0" tIns="0" rIns="0" bIns="0" rtlCol="0" anchor="t">
              <a:spAutoFit/>
            </a:bodyPr>
            <a:lstStyle/>
            <a:p>
              <a:pPr algn="l">
                <a:lnSpc>
                  <a:spcPts val="1815"/>
                </a:lnSpc>
                <a:spcBef>
                  <a:spcPct val="0"/>
                </a:spcBef>
              </a:pPr>
              <a:r>
                <a:rPr lang="en-US" sz="1296">
                  <a:solidFill>
                    <a:srgbClr val="000000"/>
                  </a:solidFill>
                  <a:latin typeface="Helvetica Now Display"/>
                  <a:ea typeface="Helvetica Now Display"/>
                  <a:cs typeface="Helvetica Now Display"/>
                  <a:sym typeface="Helvetica Now Display"/>
                </a:rPr>
                <a:t>General Counsel, Premji Invest</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824" y="-211642"/>
            <a:ext cx="19855648" cy="10634084"/>
            <a:chOff x="0" y="0"/>
            <a:chExt cx="26474197" cy="14178779"/>
          </a:xfrm>
        </p:grpSpPr>
        <p:sp>
          <p:nvSpPr>
            <p:cNvPr id="3" name="Freeform 3"/>
            <p:cNvSpPr/>
            <p:nvPr/>
          </p:nvSpPr>
          <p:spPr>
            <a:xfrm>
              <a:off x="203848" y="1468021"/>
              <a:ext cx="26117329" cy="12710758"/>
            </a:xfrm>
            <a:custGeom>
              <a:avLst/>
              <a:gdLst/>
              <a:ahLst/>
              <a:cxnLst/>
              <a:rect l="l" t="t" r="r" b="b"/>
              <a:pathLst>
                <a:path w="26117329" h="12710758">
                  <a:moveTo>
                    <a:pt x="0" y="0"/>
                  </a:moveTo>
                  <a:lnTo>
                    <a:pt x="26117329" y="0"/>
                  </a:lnTo>
                  <a:lnTo>
                    <a:pt x="26117329" y="12710758"/>
                  </a:lnTo>
                  <a:lnTo>
                    <a:pt x="0" y="12710758"/>
                  </a:lnTo>
                  <a:lnTo>
                    <a:pt x="0" y="0"/>
                  </a:lnTo>
                  <a:close/>
                </a:path>
              </a:pathLst>
            </a:custGeom>
            <a:blipFill>
              <a:blip r:embed="rId3">
                <a:alphaModFix amt="53000"/>
              </a:blip>
              <a:stretch>
                <a:fillRect l="-8459" r="-8459"/>
              </a:stretch>
            </a:blipFill>
          </p:spPr>
          <p:txBody>
            <a:bodyPr/>
            <a:lstStyle/>
            <a:p>
              <a:endParaRPr lang="en-US"/>
            </a:p>
          </p:txBody>
        </p:sp>
        <p:sp>
          <p:nvSpPr>
            <p:cNvPr id="4" name="Freeform 4"/>
            <p:cNvSpPr/>
            <p:nvPr/>
          </p:nvSpPr>
          <p:spPr>
            <a:xfrm>
              <a:off x="356868" y="1008961"/>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sp>
          <p:nvSpPr>
            <p:cNvPr id="5" name="Freeform 5"/>
            <p:cNvSpPr/>
            <p:nvPr/>
          </p:nvSpPr>
          <p:spPr>
            <a:xfrm>
              <a:off x="0" y="0"/>
              <a:ext cx="26117329" cy="3580562"/>
            </a:xfrm>
            <a:custGeom>
              <a:avLst/>
              <a:gdLst/>
              <a:ahLst/>
              <a:cxnLst/>
              <a:rect l="l" t="t" r="r" b="b"/>
              <a:pathLst>
                <a:path w="26117329" h="3580562">
                  <a:moveTo>
                    <a:pt x="0" y="0"/>
                  </a:moveTo>
                  <a:lnTo>
                    <a:pt x="26117329" y="0"/>
                  </a:lnTo>
                  <a:lnTo>
                    <a:pt x="26117329" y="3580562"/>
                  </a:lnTo>
                  <a:lnTo>
                    <a:pt x="0" y="3580562"/>
                  </a:lnTo>
                  <a:lnTo>
                    <a:pt x="0" y="0"/>
                  </a:lnTo>
                  <a:close/>
                </a:path>
              </a:pathLst>
            </a:custGeom>
            <a:blipFill>
              <a:blip r:embed="rId3">
                <a:alphaModFix amt="53000"/>
              </a:blip>
              <a:stretch>
                <a:fillRect l="-8459" r="-8459" b="-254993"/>
              </a:stretch>
            </a:blipFill>
          </p:spPr>
          <p:txBody>
            <a:bodyPr/>
            <a:lstStyle/>
            <a:p>
              <a:endParaRPr lang="en-US"/>
            </a:p>
          </p:txBody>
        </p:sp>
      </p:grpSp>
      <p:sp>
        <p:nvSpPr>
          <p:cNvPr id="6" name="Freeform 6"/>
          <p:cNvSpPr/>
          <p:nvPr/>
        </p:nvSpPr>
        <p:spPr>
          <a:xfrm>
            <a:off x="16024733" y="148227"/>
            <a:ext cx="2109730" cy="800488"/>
          </a:xfrm>
          <a:custGeom>
            <a:avLst/>
            <a:gdLst/>
            <a:ahLst/>
            <a:cxnLst/>
            <a:rect l="l" t="t" r="r" b="b"/>
            <a:pathLst>
              <a:path w="2109730" h="800488">
                <a:moveTo>
                  <a:pt x="0" y="0"/>
                </a:moveTo>
                <a:lnTo>
                  <a:pt x="2109730" y="0"/>
                </a:lnTo>
                <a:lnTo>
                  <a:pt x="2109730" y="800489"/>
                </a:lnTo>
                <a:lnTo>
                  <a:pt x="0" y="800489"/>
                </a:lnTo>
                <a:lnTo>
                  <a:pt x="0" y="0"/>
                </a:lnTo>
                <a:close/>
              </a:path>
            </a:pathLst>
          </a:custGeom>
          <a:blipFill>
            <a:blip r:embed="rId4"/>
            <a:stretch>
              <a:fillRect r="-8"/>
            </a:stretch>
          </a:blipFill>
        </p:spPr>
        <p:txBody>
          <a:bodyPr/>
          <a:lstStyle/>
          <a:p>
            <a:endParaRPr lang="en-US"/>
          </a:p>
        </p:txBody>
      </p:sp>
      <p:grpSp>
        <p:nvGrpSpPr>
          <p:cNvPr id="7" name="Group 7"/>
          <p:cNvGrpSpPr/>
          <p:nvPr/>
        </p:nvGrpSpPr>
        <p:grpSpPr>
          <a:xfrm>
            <a:off x="790604" y="1929784"/>
            <a:ext cx="16187013" cy="2288998"/>
            <a:chOff x="0" y="0"/>
            <a:chExt cx="21582684" cy="3051997"/>
          </a:xfrm>
        </p:grpSpPr>
        <p:grpSp>
          <p:nvGrpSpPr>
            <p:cNvPr id="8" name="Group 8"/>
            <p:cNvGrpSpPr/>
            <p:nvPr/>
          </p:nvGrpSpPr>
          <p:grpSpPr>
            <a:xfrm>
              <a:off x="0" y="0"/>
              <a:ext cx="2971785" cy="3051997"/>
              <a:chOff x="0" y="0"/>
              <a:chExt cx="587019" cy="602864"/>
            </a:xfrm>
          </p:grpSpPr>
          <p:sp>
            <p:nvSpPr>
              <p:cNvPr id="9" name="Freeform 9"/>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10" name="TextBox 10"/>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0" y="2927722"/>
              <a:ext cx="2971785" cy="124275"/>
              <a:chOff x="0" y="0"/>
              <a:chExt cx="587019" cy="24548"/>
            </a:xfrm>
          </p:grpSpPr>
          <p:sp>
            <p:nvSpPr>
              <p:cNvPr id="12" name="Freeform 12"/>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13" name="TextBox 13"/>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14" name="Group 14"/>
            <p:cNvGrpSpPr/>
            <p:nvPr/>
          </p:nvGrpSpPr>
          <p:grpSpPr>
            <a:xfrm>
              <a:off x="3726557" y="0"/>
              <a:ext cx="2971785" cy="3051997"/>
              <a:chOff x="0" y="0"/>
              <a:chExt cx="587019" cy="602864"/>
            </a:xfrm>
          </p:grpSpPr>
          <p:sp>
            <p:nvSpPr>
              <p:cNvPr id="15" name="Freeform 15"/>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16" name="TextBox 16"/>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17" name="Group 17"/>
            <p:cNvGrpSpPr/>
            <p:nvPr/>
          </p:nvGrpSpPr>
          <p:grpSpPr>
            <a:xfrm>
              <a:off x="3726557" y="2927722"/>
              <a:ext cx="2971785" cy="124275"/>
              <a:chOff x="0" y="0"/>
              <a:chExt cx="587019" cy="24548"/>
            </a:xfrm>
          </p:grpSpPr>
          <p:sp>
            <p:nvSpPr>
              <p:cNvPr id="18" name="Freeform 18"/>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19" name="TextBox 19"/>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20" name="Group 20"/>
            <p:cNvGrpSpPr/>
            <p:nvPr/>
          </p:nvGrpSpPr>
          <p:grpSpPr>
            <a:xfrm>
              <a:off x="7447643" y="0"/>
              <a:ext cx="2971785" cy="3051997"/>
              <a:chOff x="0" y="0"/>
              <a:chExt cx="587019" cy="602864"/>
            </a:xfrm>
          </p:grpSpPr>
          <p:sp>
            <p:nvSpPr>
              <p:cNvPr id="21" name="Freeform 21"/>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22" name="TextBox 22"/>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a:off x="7447643" y="2927722"/>
              <a:ext cx="2971785" cy="124275"/>
              <a:chOff x="0" y="0"/>
              <a:chExt cx="587019" cy="24548"/>
            </a:xfrm>
          </p:grpSpPr>
          <p:sp>
            <p:nvSpPr>
              <p:cNvPr id="24" name="Freeform 24"/>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25" name="TextBox 25"/>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26" name="Group 26"/>
            <p:cNvGrpSpPr/>
            <p:nvPr/>
          </p:nvGrpSpPr>
          <p:grpSpPr>
            <a:xfrm>
              <a:off x="11168728" y="0"/>
              <a:ext cx="2971785" cy="3051997"/>
              <a:chOff x="0" y="0"/>
              <a:chExt cx="587019" cy="602864"/>
            </a:xfrm>
          </p:grpSpPr>
          <p:sp>
            <p:nvSpPr>
              <p:cNvPr id="27" name="Freeform 27"/>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28" name="TextBox 28"/>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29" name="Group 29"/>
            <p:cNvGrpSpPr/>
            <p:nvPr/>
          </p:nvGrpSpPr>
          <p:grpSpPr>
            <a:xfrm>
              <a:off x="11168728" y="2927722"/>
              <a:ext cx="2971785" cy="124275"/>
              <a:chOff x="0" y="0"/>
              <a:chExt cx="587019" cy="24548"/>
            </a:xfrm>
          </p:grpSpPr>
          <p:sp>
            <p:nvSpPr>
              <p:cNvPr id="30" name="Freeform 30"/>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31" name="TextBox 31"/>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32" name="Group 32"/>
            <p:cNvGrpSpPr/>
            <p:nvPr/>
          </p:nvGrpSpPr>
          <p:grpSpPr>
            <a:xfrm>
              <a:off x="14889813" y="0"/>
              <a:ext cx="2971785" cy="3051997"/>
              <a:chOff x="0" y="0"/>
              <a:chExt cx="587019" cy="602864"/>
            </a:xfrm>
          </p:grpSpPr>
          <p:sp>
            <p:nvSpPr>
              <p:cNvPr id="33" name="Freeform 33"/>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34" name="TextBox 34"/>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35" name="Group 35"/>
            <p:cNvGrpSpPr/>
            <p:nvPr/>
          </p:nvGrpSpPr>
          <p:grpSpPr>
            <a:xfrm>
              <a:off x="14889813" y="2927722"/>
              <a:ext cx="2971785" cy="124275"/>
              <a:chOff x="0" y="0"/>
              <a:chExt cx="587019" cy="24548"/>
            </a:xfrm>
          </p:grpSpPr>
          <p:sp>
            <p:nvSpPr>
              <p:cNvPr id="36" name="Freeform 36"/>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37" name="TextBox 37"/>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38" name="Group 38"/>
            <p:cNvGrpSpPr/>
            <p:nvPr/>
          </p:nvGrpSpPr>
          <p:grpSpPr>
            <a:xfrm>
              <a:off x="18610899" y="0"/>
              <a:ext cx="2971785" cy="3051997"/>
              <a:chOff x="0" y="0"/>
              <a:chExt cx="587019" cy="602864"/>
            </a:xfrm>
          </p:grpSpPr>
          <p:sp>
            <p:nvSpPr>
              <p:cNvPr id="39" name="Freeform 39"/>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40" name="TextBox 40"/>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41" name="Group 41"/>
            <p:cNvGrpSpPr/>
            <p:nvPr/>
          </p:nvGrpSpPr>
          <p:grpSpPr>
            <a:xfrm>
              <a:off x="18610899" y="2927722"/>
              <a:ext cx="2971785" cy="124275"/>
              <a:chOff x="0" y="0"/>
              <a:chExt cx="587019" cy="24548"/>
            </a:xfrm>
          </p:grpSpPr>
          <p:sp>
            <p:nvSpPr>
              <p:cNvPr id="42" name="Freeform 42"/>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43" name="TextBox 43"/>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grpSp>
        <p:nvGrpSpPr>
          <p:cNvPr id="44" name="Group 44"/>
          <p:cNvGrpSpPr/>
          <p:nvPr/>
        </p:nvGrpSpPr>
        <p:grpSpPr>
          <a:xfrm>
            <a:off x="790604" y="4674757"/>
            <a:ext cx="16187013" cy="2288998"/>
            <a:chOff x="0" y="0"/>
            <a:chExt cx="21582684" cy="3051997"/>
          </a:xfrm>
        </p:grpSpPr>
        <p:grpSp>
          <p:nvGrpSpPr>
            <p:cNvPr id="45" name="Group 45"/>
            <p:cNvGrpSpPr/>
            <p:nvPr/>
          </p:nvGrpSpPr>
          <p:grpSpPr>
            <a:xfrm>
              <a:off x="0" y="0"/>
              <a:ext cx="2971785" cy="3051997"/>
              <a:chOff x="0" y="0"/>
              <a:chExt cx="587019" cy="602864"/>
            </a:xfrm>
          </p:grpSpPr>
          <p:sp>
            <p:nvSpPr>
              <p:cNvPr id="46" name="Freeform 46"/>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47" name="TextBox 47"/>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48" name="Group 48"/>
            <p:cNvGrpSpPr/>
            <p:nvPr/>
          </p:nvGrpSpPr>
          <p:grpSpPr>
            <a:xfrm>
              <a:off x="0" y="2927722"/>
              <a:ext cx="2971785" cy="124275"/>
              <a:chOff x="0" y="0"/>
              <a:chExt cx="587019" cy="24548"/>
            </a:xfrm>
          </p:grpSpPr>
          <p:sp>
            <p:nvSpPr>
              <p:cNvPr id="49" name="Freeform 49"/>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50" name="TextBox 50"/>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51" name="Group 51"/>
            <p:cNvGrpSpPr/>
            <p:nvPr/>
          </p:nvGrpSpPr>
          <p:grpSpPr>
            <a:xfrm>
              <a:off x="3726557" y="0"/>
              <a:ext cx="2971785" cy="3051997"/>
              <a:chOff x="0" y="0"/>
              <a:chExt cx="587019" cy="602864"/>
            </a:xfrm>
          </p:grpSpPr>
          <p:sp>
            <p:nvSpPr>
              <p:cNvPr id="52" name="Freeform 52"/>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53" name="TextBox 53"/>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54" name="Group 54"/>
            <p:cNvGrpSpPr/>
            <p:nvPr/>
          </p:nvGrpSpPr>
          <p:grpSpPr>
            <a:xfrm>
              <a:off x="3726557" y="2927722"/>
              <a:ext cx="2971785" cy="124275"/>
              <a:chOff x="0" y="0"/>
              <a:chExt cx="587019" cy="24548"/>
            </a:xfrm>
          </p:grpSpPr>
          <p:sp>
            <p:nvSpPr>
              <p:cNvPr id="55" name="Freeform 55"/>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56" name="TextBox 56"/>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57" name="Group 57"/>
            <p:cNvGrpSpPr/>
            <p:nvPr/>
          </p:nvGrpSpPr>
          <p:grpSpPr>
            <a:xfrm>
              <a:off x="7447643" y="0"/>
              <a:ext cx="2971785" cy="3051997"/>
              <a:chOff x="0" y="0"/>
              <a:chExt cx="587019" cy="602864"/>
            </a:xfrm>
          </p:grpSpPr>
          <p:sp>
            <p:nvSpPr>
              <p:cNvPr id="58" name="Freeform 58"/>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59" name="TextBox 59"/>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60" name="Group 60"/>
            <p:cNvGrpSpPr/>
            <p:nvPr/>
          </p:nvGrpSpPr>
          <p:grpSpPr>
            <a:xfrm>
              <a:off x="7447643" y="2927722"/>
              <a:ext cx="2971785" cy="124275"/>
              <a:chOff x="0" y="0"/>
              <a:chExt cx="587019" cy="24548"/>
            </a:xfrm>
          </p:grpSpPr>
          <p:sp>
            <p:nvSpPr>
              <p:cNvPr id="61" name="Freeform 61"/>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62" name="TextBox 62"/>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63" name="Group 63"/>
            <p:cNvGrpSpPr/>
            <p:nvPr/>
          </p:nvGrpSpPr>
          <p:grpSpPr>
            <a:xfrm>
              <a:off x="11168728" y="0"/>
              <a:ext cx="2971785" cy="3051997"/>
              <a:chOff x="0" y="0"/>
              <a:chExt cx="587019" cy="602864"/>
            </a:xfrm>
          </p:grpSpPr>
          <p:sp>
            <p:nvSpPr>
              <p:cNvPr id="64" name="Freeform 64"/>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65" name="TextBox 65"/>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66" name="Group 66"/>
            <p:cNvGrpSpPr/>
            <p:nvPr/>
          </p:nvGrpSpPr>
          <p:grpSpPr>
            <a:xfrm>
              <a:off x="11168728" y="2927722"/>
              <a:ext cx="2971785" cy="124275"/>
              <a:chOff x="0" y="0"/>
              <a:chExt cx="587019" cy="24548"/>
            </a:xfrm>
          </p:grpSpPr>
          <p:sp>
            <p:nvSpPr>
              <p:cNvPr id="67" name="Freeform 67"/>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68" name="TextBox 68"/>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69" name="Group 69"/>
            <p:cNvGrpSpPr/>
            <p:nvPr/>
          </p:nvGrpSpPr>
          <p:grpSpPr>
            <a:xfrm>
              <a:off x="14889813" y="0"/>
              <a:ext cx="2971785" cy="3051997"/>
              <a:chOff x="0" y="0"/>
              <a:chExt cx="587019" cy="602864"/>
            </a:xfrm>
          </p:grpSpPr>
          <p:sp>
            <p:nvSpPr>
              <p:cNvPr id="70" name="Freeform 70"/>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71" name="TextBox 71"/>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72" name="Group 72"/>
            <p:cNvGrpSpPr/>
            <p:nvPr/>
          </p:nvGrpSpPr>
          <p:grpSpPr>
            <a:xfrm>
              <a:off x="14889813" y="2927722"/>
              <a:ext cx="2971785" cy="124275"/>
              <a:chOff x="0" y="0"/>
              <a:chExt cx="587019" cy="24548"/>
            </a:xfrm>
          </p:grpSpPr>
          <p:sp>
            <p:nvSpPr>
              <p:cNvPr id="73" name="Freeform 73"/>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74" name="TextBox 74"/>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75" name="Group 75"/>
            <p:cNvGrpSpPr/>
            <p:nvPr/>
          </p:nvGrpSpPr>
          <p:grpSpPr>
            <a:xfrm>
              <a:off x="18610899" y="0"/>
              <a:ext cx="2971785" cy="3051997"/>
              <a:chOff x="0" y="0"/>
              <a:chExt cx="587019" cy="602864"/>
            </a:xfrm>
          </p:grpSpPr>
          <p:sp>
            <p:nvSpPr>
              <p:cNvPr id="76" name="Freeform 76"/>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77" name="TextBox 77"/>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78" name="Group 78"/>
            <p:cNvGrpSpPr/>
            <p:nvPr/>
          </p:nvGrpSpPr>
          <p:grpSpPr>
            <a:xfrm>
              <a:off x="18610899" y="2927722"/>
              <a:ext cx="2971785" cy="124275"/>
              <a:chOff x="0" y="0"/>
              <a:chExt cx="587019" cy="24548"/>
            </a:xfrm>
          </p:grpSpPr>
          <p:sp>
            <p:nvSpPr>
              <p:cNvPr id="79" name="Freeform 79"/>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80" name="TextBox 80"/>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grpSp>
        <p:nvGrpSpPr>
          <p:cNvPr id="81" name="Group 81"/>
          <p:cNvGrpSpPr/>
          <p:nvPr/>
        </p:nvGrpSpPr>
        <p:grpSpPr>
          <a:xfrm>
            <a:off x="790604" y="7419730"/>
            <a:ext cx="16187013" cy="2288998"/>
            <a:chOff x="0" y="0"/>
            <a:chExt cx="21582684" cy="3051997"/>
          </a:xfrm>
        </p:grpSpPr>
        <p:grpSp>
          <p:nvGrpSpPr>
            <p:cNvPr id="82" name="Group 82"/>
            <p:cNvGrpSpPr/>
            <p:nvPr/>
          </p:nvGrpSpPr>
          <p:grpSpPr>
            <a:xfrm>
              <a:off x="0" y="0"/>
              <a:ext cx="2971785" cy="3051997"/>
              <a:chOff x="0" y="0"/>
              <a:chExt cx="587019" cy="602864"/>
            </a:xfrm>
          </p:grpSpPr>
          <p:sp>
            <p:nvSpPr>
              <p:cNvPr id="83" name="Freeform 83"/>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84" name="TextBox 84"/>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85" name="Group 85"/>
            <p:cNvGrpSpPr/>
            <p:nvPr/>
          </p:nvGrpSpPr>
          <p:grpSpPr>
            <a:xfrm>
              <a:off x="0" y="2927722"/>
              <a:ext cx="2971785" cy="124275"/>
              <a:chOff x="0" y="0"/>
              <a:chExt cx="587019" cy="24548"/>
            </a:xfrm>
          </p:grpSpPr>
          <p:sp>
            <p:nvSpPr>
              <p:cNvPr id="86" name="Freeform 86"/>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87" name="TextBox 87"/>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88" name="Group 88"/>
            <p:cNvGrpSpPr/>
            <p:nvPr/>
          </p:nvGrpSpPr>
          <p:grpSpPr>
            <a:xfrm>
              <a:off x="3726557" y="0"/>
              <a:ext cx="2971785" cy="3051997"/>
              <a:chOff x="0" y="0"/>
              <a:chExt cx="587019" cy="602864"/>
            </a:xfrm>
          </p:grpSpPr>
          <p:sp>
            <p:nvSpPr>
              <p:cNvPr id="89" name="Freeform 89"/>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90" name="TextBox 90"/>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91" name="Group 91"/>
            <p:cNvGrpSpPr/>
            <p:nvPr/>
          </p:nvGrpSpPr>
          <p:grpSpPr>
            <a:xfrm>
              <a:off x="3726557" y="2927722"/>
              <a:ext cx="2971785" cy="124275"/>
              <a:chOff x="0" y="0"/>
              <a:chExt cx="587019" cy="24548"/>
            </a:xfrm>
          </p:grpSpPr>
          <p:sp>
            <p:nvSpPr>
              <p:cNvPr id="92" name="Freeform 92"/>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93" name="TextBox 93"/>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94" name="Group 94"/>
            <p:cNvGrpSpPr/>
            <p:nvPr/>
          </p:nvGrpSpPr>
          <p:grpSpPr>
            <a:xfrm>
              <a:off x="7447643" y="0"/>
              <a:ext cx="2971785" cy="3051997"/>
              <a:chOff x="0" y="0"/>
              <a:chExt cx="587019" cy="602864"/>
            </a:xfrm>
          </p:grpSpPr>
          <p:sp>
            <p:nvSpPr>
              <p:cNvPr id="95" name="Freeform 95"/>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96" name="TextBox 96"/>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97" name="Group 97"/>
            <p:cNvGrpSpPr/>
            <p:nvPr/>
          </p:nvGrpSpPr>
          <p:grpSpPr>
            <a:xfrm>
              <a:off x="7447643" y="2927722"/>
              <a:ext cx="2971785" cy="124275"/>
              <a:chOff x="0" y="0"/>
              <a:chExt cx="587019" cy="24548"/>
            </a:xfrm>
          </p:grpSpPr>
          <p:sp>
            <p:nvSpPr>
              <p:cNvPr id="98" name="Freeform 98"/>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99" name="TextBox 99"/>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100" name="Group 100"/>
            <p:cNvGrpSpPr/>
            <p:nvPr/>
          </p:nvGrpSpPr>
          <p:grpSpPr>
            <a:xfrm>
              <a:off x="11168728" y="0"/>
              <a:ext cx="2971785" cy="3051997"/>
              <a:chOff x="0" y="0"/>
              <a:chExt cx="587019" cy="602864"/>
            </a:xfrm>
          </p:grpSpPr>
          <p:sp>
            <p:nvSpPr>
              <p:cNvPr id="101" name="Freeform 101"/>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102" name="TextBox 102"/>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103" name="Group 103"/>
            <p:cNvGrpSpPr/>
            <p:nvPr/>
          </p:nvGrpSpPr>
          <p:grpSpPr>
            <a:xfrm>
              <a:off x="11168728" y="2927722"/>
              <a:ext cx="2971785" cy="124275"/>
              <a:chOff x="0" y="0"/>
              <a:chExt cx="587019" cy="24548"/>
            </a:xfrm>
          </p:grpSpPr>
          <p:sp>
            <p:nvSpPr>
              <p:cNvPr id="104" name="Freeform 104"/>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105" name="TextBox 105"/>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106" name="Group 106"/>
            <p:cNvGrpSpPr/>
            <p:nvPr/>
          </p:nvGrpSpPr>
          <p:grpSpPr>
            <a:xfrm>
              <a:off x="14889813" y="0"/>
              <a:ext cx="2971785" cy="3051997"/>
              <a:chOff x="0" y="0"/>
              <a:chExt cx="587019" cy="602864"/>
            </a:xfrm>
          </p:grpSpPr>
          <p:sp>
            <p:nvSpPr>
              <p:cNvPr id="107" name="Freeform 107"/>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108" name="TextBox 108"/>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109" name="Group 109"/>
            <p:cNvGrpSpPr/>
            <p:nvPr/>
          </p:nvGrpSpPr>
          <p:grpSpPr>
            <a:xfrm>
              <a:off x="14889813" y="2927722"/>
              <a:ext cx="2971785" cy="124275"/>
              <a:chOff x="0" y="0"/>
              <a:chExt cx="587019" cy="24548"/>
            </a:xfrm>
          </p:grpSpPr>
          <p:sp>
            <p:nvSpPr>
              <p:cNvPr id="110" name="Freeform 110"/>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111" name="TextBox 111"/>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nvGrpSpPr>
            <p:cNvPr id="112" name="Group 112"/>
            <p:cNvGrpSpPr/>
            <p:nvPr/>
          </p:nvGrpSpPr>
          <p:grpSpPr>
            <a:xfrm>
              <a:off x="18610899" y="0"/>
              <a:ext cx="2971785" cy="3051997"/>
              <a:chOff x="0" y="0"/>
              <a:chExt cx="587019" cy="602864"/>
            </a:xfrm>
          </p:grpSpPr>
          <p:sp>
            <p:nvSpPr>
              <p:cNvPr id="113" name="Freeform 113"/>
              <p:cNvSpPr/>
              <p:nvPr/>
            </p:nvSpPr>
            <p:spPr>
              <a:xfrm>
                <a:off x="0" y="0"/>
                <a:ext cx="587019" cy="602864"/>
              </a:xfrm>
              <a:custGeom>
                <a:avLst/>
                <a:gdLst/>
                <a:ahLst/>
                <a:cxnLst/>
                <a:rect l="l" t="t" r="r" b="b"/>
                <a:pathLst>
                  <a:path w="587019" h="602864">
                    <a:moveTo>
                      <a:pt x="0" y="0"/>
                    </a:moveTo>
                    <a:lnTo>
                      <a:pt x="587019" y="0"/>
                    </a:lnTo>
                    <a:lnTo>
                      <a:pt x="587019" y="602864"/>
                    </a:lnTo>
                    <a:lnTo>
                      <a:pt x="0" y="602864"/>
                    </a:lnTo>
                    <a:close/>
                  </a:path>
                </a:pathLst>
              </a:custGeom>
              <a:gradFill rotWithShape="1">
                <a:gsLst>
                  <a:gs pos="0">
                    <a:srgbClr val="595EFA">
                      <a:alpha val="0"/>
                    </a:srgbClr>
                  </a:gs>
                  <a:gs pos="100000">
                    <a:srgbClr val="595EFA">
                      <a:alpha val="12000"/>
                    </a:srgbClr>
                  </a:gs>
                </a:gsLst>
                <a:lin ang="5400000"/>
              </a:gradFill>
            </p:spPr>
            <p:txBody>
              <a:bodyPr/>
              <a:lstStyle/>
              <a:p>
                <a:endParaRPr lang="en-US"/>
              </a:p>
            </p:txBody>
          </p:sp>
          <p:sp>
            <p:nvSpPr>
              <p:cNvPr id="114" name="TextBox 114"/>
              <p:cNvSpPr txBox="1"/>
              <p:nvPr/>
            </p:nvSpPr>
            <p:spPr>
              <a:xfrm>
                <a:off x="0" y="-19050"/>
                <a:ext cx="587019" cy="621914"/>
              </a:xfrm>
              <a:prstGeom prst="rect">
                <a:avLst/>
              </a:prstGeom>
            </p:spPr>
            <p:txBody>
              <a:bodyPr lIns="50800" tIns="50800" rIns="50800" bIns="50800" rtlCol="0" anchor="ctr"/>
              <a:lstStyle/>
              <a:p>
                <a:pPr algn="ctr">
                  <a:lnSpc>
                    <a:spcPts val="1960"/>
                  </a:lnSpc>
                </a:pPr>
                <a:endParaRPr/>
              </a:p>
            </p:txBody>
          </p:sp>
        </p:grpSp>
        <p:grpSp>
          <p:nvGrpSpPr>
            <p:cNvPr id="115" name="Group 115"/>
            <p:cNvGrpSpPr/>
            <p:nvPr/>
          </p:nvGrpSpPr>
          <p:grpSpPr>
            <a:xfrm>
              <a:off x="18610899" y="2927722"/>
              <a:ext cx="2971785" cy="124275"/>
              <a:chOff x="0" y="0"/>
              <a:chExt cx="587019" cy="24548"/>
            </a:xfrm>
          </p:grpSpPr>
          <p:sp>
            <p:nvSpPr>
              <p:cNvPr id="116" name="Freeform 116"/>
              <p:cNvSpPr/>
              <p:nvPr/>
            </p:nvSpPr>
            <p:spPr>
              <a:xfrm>
                <a:off x="0" y="0"/>
                <a:ext cx="587019" cy="24548"/>
              </a:xfrm>
              <a:custGeom>
                <a:avLst/>
                <a:gdLst/>
                <a:ahLst/>
                <a:cxnLst/>
                <a:rect l="l" t="t" r="r" b="b"/>
                <a:pathLst>
                  <a:path w="587019" h="24548">
                    <a:moveTo>
                      <a:pt x="0" y="0"/>
                    </a:moveTo>
                    <a:lnTo>
                      <a:pt x="587019" y="0"/>
                    </a:lnTo>
                    <a:lnTo>
                      <a:pt x="587019" y="24548"/>
                    </a:lnTo>
                    <a:lnTo>
                      <a:pt x="0" y="24548"/>
                    </a:lnTo>
                    <a:close/>
                  </a:path>
                </a:pathLst>
              </a:custGeom>
              <a:solidFill>
                <a:srgbClr val="0563C1"/>
              </a:solidFill>
            </p:spPr>
            <p:txBody>
              <a:bodyPr/>
              <a:lstStyle/>
              <a:p>
                <a:endParaRPr lang="en-US"/>
              </a:p>
            </p:txBody>
          </p:sp>
          <p:sp>
            <p:nvSpPr>
              <p:cNvPr id="117" name="TextBox 117"/>
              <p:cNvSpPr txBox="1"/>
              <p:nvPr/>
            </p:nvSpPr>
            <p:spPr>
              <a:xfrm>
                <a:off x="0" y="-19050"/>
                <a:ext cx="587019" cy="43598"/>
              </a:xfrm>
              <a:prstGeom prst="rect">
                <a:avLst/>
              </a:prstGeom>
            </p:spPr>
            <p:txBody>
              <a:bodyPr lIns="50800" tIns="50800" rIns="50800" bIns="50800" rtlCol="0" anchor="ctr"/>
              <a:lstStyle/>
              <a:p>
                <a:pPr algn="ctr">
                  <a:lnSpc>
                    <a:spcPts val="1960"/>
                  </a:lnSpc>
                </a:pPr>
                <a:endParaRPr/>
              </a:p>
            </p:txBody>
          </p:sp>
        </p:grpSp>
      </p:grpSp>
      <p:sp>
        <p:nvSpPr>
          <p:cNvPr id="118" name="TextBox 118"/>
          <p:cNvSpPr txBox="1"/>
          <p:nvPr/>
        </p:nvSpPr>
        <p:spPr>
          <a:xfrm>
            <a:off x="790604" y="740373"/>
            <a:ext cx="12239596" cy="623009"/>
          </a:xfrm>
          <a:prstGeom prst="rect">
            <a:avLst/>
          </a:prstGeom>
        </p:spPr>
        <p:txBody>
          <a:bodyPr wrap="square" lIns="0" tIns="0" rIns="0" bIns="0" rtlCol="0" anchor="t">
            <a:spAutoFit/>
          </a:bodyPr>
          <a:lstStyle/>
          <a:p>
            <a:pPr algn="l">
              <a:lnSpc>
                <a:spcPts val="5040"/>
              </a:lnSpc>
              <a:spcBef>
                <a:spcPct val="0"/>
              </a:spcBef>
            </a:pPr>
            <a:r>
              <a:rPr lang="en-US" sz="3600" b="1" dirty="0">
                <a:solidFill>
                  <a:srgbClr val="000000"/>
                </a:solidFill>
                <a:latin typeface="Helvetica Now Display Bold"/>
                <a:ea typeface="Helvetica Now Display Bold"/>
                <a:cs typeface="Helvetica Now Display Bold"/>
                <a:sym typeface="Helvetica Now Display Bold"/>
              </a:rPr>
              <a:t>WHO DO WE WORK WITH FOR POLICY ADVOCACY</a:t>
            </a:r>
          </a:p>
        </p:txBody>
      </p:sp>
      <p:sp>
        <p:nvSpPr>
          <p:cNvPr id="119" name="Freeform 119" descr="Securities and Exchange Board of India - Wikipedia"/>
          <p:cNvSpPr/>
          <p:nvPr/>
        </p:nvSpPr>
        <p:spPr>
          <a:xfrm>
            <a:off x="3960176" y="2424816"/>
            <a:ext cx="1430690" cy="1390144"/>
          </a:xfrm>
          <a:custGeom>
            <a:avLst/>
            <a:gdLst/>
            <a:ahLst/>
            <a:cxnLst/>
            <a:rect l="l" t="t" r="r" b="b"/>
            <a:pathLst>
              <a:path w="1430690" h="1390144">
                <a:moveTo>
                  <a:pt x="0" y="0"/>
                </a:moveTo>
                <a:lnTo>
                  <a:pt x="1430689" y="0"/>
                </a:lnTo>
                <a:lnTo>
                  <a:pt x="1430689" y="1390143"/>
                </a:lnTo>
                <a:lnTo>
                  <a:pt x="0" y="1390143"/>
                </a:lnTo>
                <a:lnTo>
                  <a:pt x="0" y="0"/>
                </a:lnTo>
                <a:close/>
              </a:path>
            </a:pathLst>
          </a:custGeom>
          <a:blipFill>
            <a:blip r:embed="rId5"/>
            <a:stretch>
              <a:fillRect/>
            </a:stretch>
          </a:blipFill>
        </p:spPr>
        <p:txBody>
          <a:bodyPr/>
          <a:lstStyle/>
          <a:p>
            <a:endParaRPr lang="en-US"/>
          </a:p>
        </p:txBody>
      </p:sp>
      <p:sp>
        <p:nvSpPr>
          <p:cNvPr id="120" name="Freeform 120"/>
          <p:cNvSpPr/>
          <p:nvPr/>
        </p:nvSpPr>
        <p:spPr>
          <a:xfrm>
            <a:off x="725946" y="2547433"/>
            <a:ext cx="2378226" cy="1144910"/>
          </a:xfrm>
          <a:custGeom>
            <a:avLst/>
            <a:gdLst/>
            <a:ahLst/>
            <a:cxnLst/>
            <a:rect l="l" t="t" r="r" b="b"/>
            <a:pathLst>
              <a:path w="2378226" h="1144910">
                <a:moveTo>
                  <a:pt x="0" y="0"/>
                </a:moveTo>
                <a:lnTo>
                  <a:pt x="2378226" y="0"/>
                </a:lnTo>
                <a:lnTo>
                  <a:pt x="2378226" y="1144909"/>
                </a:lnTo>
                <a:lnTo>
                  <a:pt x="0" y="1144909"/>
                </a:lnTo>
                <a:lnTo>
                  <a:pt x="0" y="0"/>
                </a:lnTo>
                <a:close/>
              </a:path>
            </a:pathLst>
          </a:custGeom>
          <a:blipFill>
            <a:blip r:embed="rId6"/>
            <a:stretch>
              <a:fillRect r="-7503"/>
            </a:stretch>
          </a:blipFill>
        </p:spPr>
        <p:txBody>
          <a:bodyPr/>
          <a:lstStyle/>
          <a:p>
            <a:endParaRPr lang="en-US"/>
          </a:p>
        </p:txBody>
      </p:sp>
      <p:sp>
        <p:nvSpPr>
          <p:cNvPr id="121" name="Freeform 121" descr="RBI Logo PNG VECTOR - FREE Vector Design - Cdr, Ai, EPS, PNG ..."/>
          <p:cNvSpPr/>
          <p:nvPr/>
        </p:nvSpPr>
        <p:spPr>
          <a:xfrm>
            <a:off x="6755722" y="2367201"/>
            <a:ext cx="1483071" cy="1505373"/>
          </a:xfrm>
          <a:custGeom>
            <a:avLst/>
            <a:gdLst/>
            <a:ahLst/>
            <a:cxnLst/>
            <a:rect l="l" t="t" r="r" b="b"/>
            <a:pathLst>
              <a:path w="1483071" h="1505373">
                <a:moveTo>
                  <a:pt x="0" y="0"/>
                </a:moveTo>
                <a:lnTo>
                  <a:pt x="1483071" y="0"/>
                </a:lnTo>
                <a:lnTo>
                  <a:pt x="1483071" y="1505373"/>
                </a:lnTo>
                <a:lnTo>
                  <a:pt x="0" y="1505373"/>
                </a:lnTo>
                <a:lnTo>
                  <a:pt x="0" y="0"/>
                </a:lnTo>
                <a:close/>
              </a:path>
            </a:pathLst>
          </a:custGeom>
          <a:blipFill>
            <a:blip r:embed="rId7"/>
            <a:stretch>
              <a:fillRect r="-3"/>
            </a:stretch>
          </a:blipFill>
        </p:spPr>
        <p:txBody>
          <a:bodyPr/>
          <a:lstStyle/>
          <a:p>
            <a:endParaRPr lang="en-US"/>
          </a:p>
        </p:txBody>
      </p:sp>
      <p:grpSp>
        <p:nvGrpSpPr>
          <p:cNvPr id="122" name="Group 122"/>
          <p:cNvGrpSpPr/>
          <p:nvPr/>
        </p:nvGrpSpPr>
        <p:grpSpPr>
          <a:xfrm>
            <a:off x="9313430" y="2298898"/>
            <a:ext cx="1975351" cy="1641979"/>
            <a:chOff x="0" y="0"/>
            <a:chExt cx="2633801" cy="2189305"/>
          </a:xfrm>
        </p:grpSpPr>
        <p:sp>
          <p:nvSpPr>
            <p:cNvPr id="123" name="Freeform 123" descr="A picture containing text  Description automatically generated"/>
            <p:cNvSpPr/>
            <p:nvPr/>
          </p:nvSpPr>
          <p:spPr>
            <a:xfrm>
              <a:off x="245444" y="0"/>
              <a:ext cx="2142914" cy="1608190"/>
            </a:xfrm>
            <a:custGeom>
              <a:avLst/>
              <a:gdLst/>
              <a:ahLst/>
              <a:cxnLst/>
              <a:rect l="l" t="t" r="r" b="b"/>
              <a:pathLst>
                <a:path w="2142914" h="1608190">
                  <a:moveTo>
                    <a:pt x="0" y="0"/>
                  </a:moveTo>
                  <a:lnTo>
                    <a:pt x="2142913" y="0"/>
                  </a:lnTo>
                  <a:lnTo>
                    <a:pt x="2142913" y="1608190"/>
                  </a:lnTo>
                  <a:lnTo>
                    <a:pt x="0" y="1608190"/>
                  </a:lnTo>
                  <a:lnTo>
                    <a:pt x="0" y="0"/>
                  </a:lnTo>
                  <a:close/>
                </a:path>
              </a:pathLst>
            </a:custGeom>
            <a:blipFill>
              <a:blip r:embed="rId8"/>
              <a:stretch>
                <a:fillRect l="-12861" r="-209840"/>
              </a:stretch>
            </a:blipFill>
          </p:spPr>
          <p:txBody>
            <a:bodyPr/>
            <a:lstStyle/>
            <a:p>
              <a:endParaRPr lang="en-US"/>
            </a:p>
          </p:txBody>
        </p:sp>
        <p:sp>
          <p:nvSpPr>
            <p:cNvPr id="124" name="Freeform 124" descr="A picture containing text  Description automatically generated"/>
            <p:cNvSpPr/>
            <p:nvPr/>
          </p:nvSpPr>
          <p:spPr>
            <a:xfrm>
              <a:off x="640145" y="1985748"/>
              <a:ext cx="1353511" cy="203557"/>
            </a:xfrm>
            <a:custGeom>
              <a:avLst/>
              <a:gdLst/>
              <a:ahLst/>
              <a:cxnLst/>
              <a:rect l="l" t="t" r="r" b="b"/>
              <a:pathLst>
                <a:path w="1353511" h="203557">
                  <a:moveTo>
                    <a:pt x="0" y="0"/>
                  </a:moveTo>
                  <a:lnTo>
                    <a:pt x="1353511" y="0"/>
                  </a:lnTo>
                  <a:lnTo>
                    <a:pt x="1353511" y="203557"/>
                  </a:lnTo>
                  <a:lnTo>
                    <a:pt x="0" y="203557"/>
                  </a:lnTo>
                  <a:lnTo>
                    <a:pt x="0" y="0"/>
                  </a:lnTo>
                  <a:close/>
                </a:path>
              </a:pathLst>
            </a:custGeom>
            <a:blipFill>
              <a:blip r:embed="rId8"/>
              <a:stretch>
                <a:fillRect l="-104135" t="-317737" r="-100901" b="-53955"/>
              </a:stretch>
            </a:blipFill>
          </p:spPr>
          <p:txBody>
            <a:bodyPr/>
            <a:lstStyle/>
            <a:p>
              <a:endParaRPr lang="en-US"/>
            </a:p>
          </p:txBody>
        </p:sp>
        <p:sp>
          <p:nvSpPr>
            <p:cNvPr id="125" name="Freeform 125" descr="A picture containing text  Description automatically generated"/>
            <p:cNvSpPr/>
            <p:nvPr/>
          </p:nvSpPr>
          <p:spPr>
            <a:xfrm>
              <a:off x="0" y="1644188"/>
              <a:ext cx="2633801" cy="287104"/>
            </a:xfrm>
            <a:custGeom>
              <a:avLst/>
              <a:gdLst/>
              <a:ahLst/>
              <a:cxnLst/>
              <a:rect l="l" t="t" r="r" b="b"/>
              <a:pathLst>
                <a:path w="2633801" h="287104">
                  <a:moveTo>
                    <a:pt x="0" y="0"/>
                  </a:moveTo>
                  <a:lnTo>
                    <a:pt x="2633801" y="0"/>
                  </a:lnTo>
                  <a:lnTo>
                    <a:pt x="2633801" y="287104"/>
                  </a:lnTo>
                  <a:lnTo>
                    <a:pt x="0" y="287104"/>
                  </a:lnTo>
                  <a:lnTo>
                    <a:pt x="0" y="0"/>
                  </a:lnTo>
                  <a:close/>
                </a:path>
              </a:pathLst>
            </a:custGeom>
            <a:blipFill>
              <a:blip r:embed="rId8"/>
              <a:stretch>
                <a:fillRect l="-53515" t="-134544" r="-3243" b="-99887"/>
              </a:stretch>
            </a:blipFill>
          </p:spPr>
          <p:txBody>
            <a:bodyPr/>
            <a:lstStyle/>
            <a:p>
              <a:endParaRPr lang="en-US"/>
            </a:p>
          </p:txBody>
        </p:sp>
      </p:grpSp>
      <p:sp>
        <p:nvSpPr>
          <p:cNvPr id="126" name="Freeform 126" descr="Comments invited on the Report of the Company Law Committee on  Decriminalization of offences under LLP Act : Submit by 2nd February – Our  Gov.in"/>
          <p:cNvSpPr/>
          <p:nvPr/>
        </p:nvSpPr>
        <p:spPr>
          <a:xfrm>
            <a:off x="6561268" y="5053625"/>
            <a:ext cx="1871978" cy="1700039"/>
          </a:xfrm>
          <a:custGeom>
            <a:avLst/>
            <a:gdLst/>
            <a:ahLst/>
            <a:cxnLst/>
            <a:rect l="l" t="t" r="r" b="b"/>
            <a:pathLst>
              <a:path w="1871978" h="1700039">
                <a:moveTo>
                  <a:pt x="0" y="0"/>
                </a:moveTo>
                <a:lnTo>
                  <a:pt x="1871978" y="0"/>
                </a:lnTo>
                <a:lnTo>
                  <a:pt x="1871978" y="1700039"/>
                </a:lnTo>
                <a:lnTo>
                  <a:pt x="0" y="1700039"/>
                </a:lnTo>
                <a:lnTo>
                  <a:pt x="0" y="0"/>
                </a:lnTo>
                <a:close/>
              </a:path>
            </a:pathLst>
          </a:custGeom>
          <a:blipFill>
            <a:blip r:embed="rId9"/>
            <a:stretch>
              <a:fillRect r="-5220"/>
            </a:stretch>
          </a:blipFill>
        </p:spPr>
        <p:txBody>
          <a:bodyPr/>
          <a:lstStyle/>
          <a:p>
            <a:endParaRPr lang="en-US"/>
          </a:p>
        </p:txBody>
      </p:sp>
      <p:sp>
        <p:nvSpPr>
          <p:cNvPr id="127" name="Freeform 127" descr="IRDAI to bring first-year commissions of intermediaries down to 20%"/>
          <p:cNvSpPr/>
          <p:nvPr/>
        </p:nvSpPr>
        <p:spPr>
          <a:xfrm>
            <a:off x="11880008" y="5071390"/>
            <a:ext cx="2404023" cy="1653676"/>
          </a:xfrm>
          <a:custGeom>
            <a:avLst/>
            <a:gdLst/>
            <a:ahLst/>
            <a:cxnLst/>
            <a:rect l="l" t="t" r="r" b="b"/>
            <a:pathLst>
              <a:path w="2404023" h="1653676">
                <a:moveTo>
                  <a:pt x="0" y="0"/>
                </a:moveTo>
                <a:lnTo>
                  <a:pt x="2404024" y="0"/>
                </a:lnTo>
                <a:lnTo>
                  <a:pt x="2404024" y="1653676"/>
                </a:lnTo>
                <a:lnTo>
                  <a:pt x="0" y="1653676"/>
                </a:lnTo>
                <a:lnTo>
                  <a:pt x="0" y="0"/>
                </a:lnTo>
                <a:close/>
              </a:path>
            </a:pathLst>
          </a:custGeom>
          <a:blipFill>
            <a:blip r:embed="rId10"/>
            <a:stretch>
              <a:fillRect/>
            </a:stretch>
          </a:blipFill>
        </p:spPr>
        <p:txBody>
          <a:bodyPr/>
          <a:lstStyle/>
          <a:p>
            <a:endParaRPr lang="en-US"/>
          </a:p>
        </p:txBody>
      </p:sp>
      <p:sp>
        <p:nvSpPr>
          <p:cNvPr id="128" name="Freeform 128" descr="Pension Fund Regulatory and Development Authority - Wikipedia"/>
          <p:cNvSpPr/>
          <p:nvPr/>
        </p:nvSpPr>
        <p:spPr>
          <a:xfrm>
            <a:off x="15231657" y="5134820"/>
            <a:ext cx="1388888" cy="1436780"/>
          </a:xfrm>
          <a:custGeom>
            <a:avLst/>
            <a:gdLst/>
            <a:ahLst/>
            <a:cxnLst/>
            <a:rect l="l" t="t" r="r" b="b"/>
            <a:pathLst>
              <a:path w="1388888" h="1436780">
                <a:moveTo>
                  <a:pt x="0" y="0"/>
                </a:moveTo>
                <a:lnTo>
                  <a:pt x="1388888" y="0"/>
                </a:lnTo>
                <a:lnTo>
                  <a:pt x="1388888" y="1436780"/>
                </a:lnTo>
                <a:lnTo>
                  <a:pt x="0" y="1436780"/>
                </a:lnTo>
                <a:lnTo>
                  <a:pt x="0" y="0"/>
                </a:lnTo>
                <a:close/>
              </a:path>
            </a:pathLst>
          </a:custGeom>
          <a:blipFill>
            <a:blip r:embed="rId11"/>
            <a:stretch>
              <a:fillRect/>
            </a:stretch>
          </a:blipFill>
        </p:spPr>
        <p:txBody>
          <a:bodyPr/>
          <a:lstStyle/>
          <a:p>
            <a:endParaRPr lang="en-US"/>
          </a:p>
        </p:txBody>
      </p:sp>
      <p:sp>
        <p:nvSpPr>
          <p:cNvPr id="129" name="Freeform 129" descr="Ministry of Commerce and Industry (India) - Wikiwand"/>
          <p:cNvSpPr/>
          <p:nvPr/>
        </p:nvSpPr>
        <p:spPr>
          <a:xfrm>
            <a:off x="14875259" y="2610618"/>
            <a:ext cx="1982997" cy="1018539"/>
          </a:xfrm>
          <a:custGeom>
            <a:avLst/>
            <a:gdLst/>
            <a:ahLst/>
            <a:cxnLst/>
            <a:rect l="l" t="t" r="r" b="b"/>
            <a:pathLst>
              <a:path w="1982997" h="1018539">
                <a:moveTo>
                  <a:pt x="0" y="0"/>
                </a:moveTo>
                <a:lnTo>
                  <a:pt x="1982996" y="0"/>
                </a:lnTo>
                <a:lnTo>
                  <a:pt x="1982996" y="1018539"/>
                </a:lnTo>
                <a:lnTo>
                  <a:pt x="0" y="1018539"/>
                </a:lnTo>
                <a:lnTo>
                  <a:pt x="0" y="0"/>
                </a:lnTo>
                <a:close/>
              </a:path>
            </a:pathLst>
          </a:custGeom>
          <a:blipFill>
            <a:blip r:embed="rId12"/>
            <a:stretch>
              <a:fillRect/>
            </a:stretch>
          </a:blipFill>
        </p:spPr>
        <p:txBody>
          <a:bodyPr/>
          <a:lstStyle/>
          <a:p>
            <a:endParaRPr lang="en-US"/>
          </a:p>
        </p:txBody>
      </p:sp>
      <p:sp>
        <p:nvSpPr>
          <p:cNvPr id="130" name="Freeform 130" descr="International Financial Services Centres Authority (Operations of  International Financial Services Centres Insurance Intermediar"/>
          <p:cNvSpPr/>
          <p:nvPr/>
        </p:nvSpPr>
        <p:spPr>
          <a:xfrm>
            <a:off x="3847203" y="5093734"/>
            <a:ext cx="1575066" cy="1526709"/>
          </a:xfrm>
          <a:custGeom>
            <a:avLst/>
            <a:gdLst/>
            <a:ahLst/>
            <a:cxnLst/>
            <a:rect l="l" t="t" r="r" b="b"/>
            <a:pathLst>
              <a:path w="1575066" h="1526709">
                <a:moveTo>
                  <a:pt x="0" y="0"/>
                </a:moveTo>
                <a:lnTo>
                  <a:pt x="1575066" y="0"/>
                </a:lnTo>
                <a:lnTo>
                  <a:pt x="1575066" y="1526709"/>
                </a:lnTo>
                <a:lnTo>
                  <a:pt x="0" y="1526709"/>
                </a:lnTo>
                <a:lnTo>
                  <a:pt x="0" y="0"/>
                </a:lnTo>
                <a:close/>
              </a:path>
            </a:pathLst>
          </a:custGeom>
          <a:blipFill>
            <a:blip r:embed="rId13"/>
            <a:stretch>
              <a:fillRect/>
            </a:stretch>
          </a:blipFill>
        </p:spPr>
        <p:txBody>
          <a:bodyPr/>
          <a:lstStyle/>
          <a:p>
            <a:endParaRPr lang="en-US"/>
          </a:p>
        </p:txBody>
      </p:sp>
      <p:sp>
        <p:nvSpPr>
          <p:cNvPr id="131" name="Freeform 131" descr="NITI Aayog"/>
          <p:cNvSpPr/>
          <p:nvPr/>
        </p:nvSpPr>
        <p:spPr>
          <a:xfrm>
            <a:off x="9515143" y="5101444"/>
            <a:ext cx="1615886" cy="1539745"/>
          </a:xfrm>
          <a:custGeom>
            <a:avLst/>
            <a:gdLst/>
            <a:ahLst/>
            <a:cxnLst/>
            <a:rect l="l" t="t" r="r" b="b"/>
            <a:pathLst>
              <a:path w="1615886" h="1539745">
                <a:moveTo>
                  <a:pt x="0" y="0"/>
                </a:moveTo>
                <a:lnTo>
                  <a:pt x="1615886" y="0"/>
                </a:lnTo>
                <a:lnTo>
                  <a:pt x="1615886" y="1539745"/>
                </a:lnTo>
                <a:lnTo>
                  <a:pt x="0" y="1539745"/>
                </a:lnTo>
                <a:lnTo>
                  <a:pt x="0" y="0"/>
                </a:lnTo>
                <a:close/>
              </a:path>
            </a:pathLst>
          </a:custGeom>
          <a:blipFill>
            <a:blip r:embed="rId14"/>
            <a:stretch>
              <a:fillRect/>
            </a:stretch>
          </a:blipFill>
        </p:spPr>
        <p:txBody>
          <a:bodyPr/>
          <a:lstStyle/>
          <a:p>
            <a:endParaRPr lang="en-US"/>
          </a:p>
        </p:txBody>
      </p:sp>
      <p:sp>
        <p:nvSpPr>
          <p:cNvPr id="132" name="Freeform 132" descr="#CBICFacilitationCentres - Twitter Search / Twitter"/>
          <p:cNvSpPr/>
          <p:nvPr/>
        </p:nvSpPr>
        <p:spPr>
          <a:xfrm>
            <a:off x="12151301" y="2213606"/>
            <a:ext cx="1757797" cy="1757797"/>
          </a:xfrm>
          <a:custGeom>
            <a:avLst/>
            <a:gdLst/>
            <a:ahLst/>
            <a:cxnLst/>
            <a:rect l="l" t="t" r="r" b="b"/>
            <a:pathLst>
              <a:path w="1757797" h="1757797">
                <a:moveTo>
                  <a:pt x="0" y="0"/>
                </a:moveTo>
                <a:lnTo>
                  <a:pt x="1757798" y="0"/>
                </a:lnTo>
                <a:lnTo>
                  <a:pt x="1757798" y="1757797"/>
                </a:lnTo>
                <a:lnTo>
                  <a:pt x="0" y="1757797"/>
                </a:lnTo>
                <a:lnTo>
                  <a:pt x="0" y="0"/>
                </a:lnTo>
                <a:close/>
              </a:path>
            </a:pathLst>
          </a:custGeom>
          <a:blipFill>
            <a:blip r:embed="rId15"/>
            <a:stretch>
              <a:fillRect/>
            </a:stretch>
          </a:blipFill>
        </p:spPr>
        <p:txBody>
          <a:bodyPr/>
          <a:lstStyle/>
          <a:p>
            <a:endParaRPr lang="en-US"/>
          </a:p>
        </p:txBody>
      </p:sp>
      <p:sp>
        <p:nvSpPr>
          <p:cNvPr id="133" name="Freeform 133" descr="Competition Advisory Services Delhi – COMPAD |Dhanendra Kumar"/>
          <p:cNvSpPr/>
          <p:nvPr/>
        </p:nvSpPr>
        <p:spPr>
          <a:xfrm>
            <a:off x="893255" y="5101444"/>
            <a:ext cx="2011207" cy="1698403"/>
          </a:xfrm>
          <a:custGeom>
            <a:avLst/>
            <a:gdLst/>
            <a:ahLst/>
            <a:cxnLst/>
            <a:rect l="l" t="t" r="r" b="b"/>
            <a:pathLst>
              <a:path w="2011207" h="1698403">
                <a:moveTo>
                  <a:pt x="0" y="0"/>
                </a:moveTo>
                <a:lnTo>
                  <a:pt x="2011207" y="0"/>
                </a:lnTo>
                <a:lnTo>
                  <a:pt x="2011207" y="1698403"/>
                </a:lnTo>
                <a:lnTo>
                  <a:pt x="0" y="1698403"/>
                </a:lnTo>
                <a:lnTo>
                  <a:pt x="0" y="0"/>
                </a:lnTo>
                <a:close/>
              </a:path>
            </a:pathLst>
          </a:custGeom>
          <a:blipFill>
            <a:blip r:embed="rId16"/>
            <a:stretch>
              <a:fillRect r="-21070"/>
            </a:stretch>
          </a:blipFill>
        </p:spPr>
        <p:txBody>
          <a:bodyPr/>
          <a:lstStyle/>
          <a:p>
            <a:endParaRPr lang="en-US"/>
          </a:p>
        </p:txBody>
      </p:sp>
      <p:sp>
        <p:nvSpPr>
          <p:cNvPr id="134" name="Freeform 134" descr="Competition Commission of India (CCI)"/>
          <p:cNvSpPr/>
          <p:nvPr/>
        </p:nvSpPr>
        <p:spPr>
          <a:xfrm>
            <a:off x="3693257" y="8032538"/>
            <a:ext cx="1997672" cy="1498254"/>
          </a:xfrm>
          <a:custGeom>
            <a:avLst/>
            <a:gdLst/>
            <a:ahLst/>
            <a:cxnLst/>
            <a:rect l="l" t="t" r="r" b="b"/>
            <a:pathLst>
              <a:path w="1997672" h="1498254">
                <a:moveTo>
                  <a:pt x="0" y="0"/>
                </a:moveTo>
                <a:lnTo>
                  <a:pt x="1997672" y="0"/>
                </a:lnTo>
                <a:lnTo>
                  <a:pt x="1997672" y="1498254"/>
                </a:lnTo>
                <a:lnTo>
                  <a:pt x="0" y="1498254"/>
                </a:lnTo>
                <a:lnTo>
                  <a:pt x="0" y="0"/>
                </a:lnTo>
                <a:close/>
              </a:path>
            </a:pathLst>
          </a:custGeom>
          <a:blipFill>
            <a:blip r:embed="rId17"/>
            <a:stretch>
              <a:fillRect/>
            </a:stretch>
          </a:blipFill>
        </p:spPr>
        <p:txBody>
          <a:bodyPr/>
          <a:lstStyle/>
          <a:p>
            <a:endParaRPr lang="en-US"/>
          </a:p>
        </p:txBody>
      </p:sp>
      <p:sp>
        <p:nvSpPr>
          <p:cNvPr id="135" name="Freeform 135" descr="Invest India | National Investment Promotion and ..."/>
          <p:cNvSpPr/>
          <p:nvPr/>
        </p:nvSpPr>
        <p:spPr>
          <a:xfrm>
            <a:off x="6459725" y="7997347"/>
            <a:ext cx="2075064" cy="1152813"/>
          </a:xfrm>
          <a:custGeom>
            <a:avLst/>
            <a:gdLst/>
            <a:ahLst/>
            <a:cxnLst/>
            <a:rect l="l" t="t" r="r" b="b"/>
            <a:pathLst>
              <a:path w="2075064" h="1152813">
                <a:moveTo>
                  <a:pt x="0" y="0"/>
                </a:moveTo>
                <a:lnTo>
                  <a:pt x="2075064" y="0"/>
                </a:lnTo>
                <a:lnTo>
                  <a:pt x="2075064" y="1152813"/>
                </a:lnTo>
                <a:lnTo>
                  <a:pt x="0" y="1152813"/>
                </a:lnTo>
                <a:lnTo>
                  <a:pt x="0" y="0"/>
                </a:lnTo>
                <a:close/>
              </a:path>
            </a:pathLst>
          </a:custGeom>
          <a:blipFill>
            <a:blip r:embed="rId18"/>
            <a:stretch>
              <a:fillRect/>
            </a:stretch>
          </a:blipFill>
        </p:spPr>
        <p:txBody>
          <a:bodyPr/>
          <a:lstStyle/>
          <a:p>
            <a:endParaRPr lang="en-US"/>
          </a:p>
        </p:txBody>
      </p:sp>
      <p:sp>
        <p:nvSpPr>
          <p:cNvPr id="136" name="Freeform 136" descr="Partners | Welcome to STPI Octane| Internetworked North East CoEs to  support technology led innovation by STPI"/>
          <p:cNvSpPr/>
          <p:nvPr/>
        </p:nvSpPr>
        <p:spPr>
          <a:xfrm>
            <a:off x="12048211" y="7774901"/>
            <a:ext cx="2067618" cy="1597706"/>
          </a:xfrm>
          <a:custGeom>
            <a:avLst/>
            <a:gdLst/>
            <a:ahLst/>
            <a:cxnLst/>
            <a:rect l="l" t="t" r="r" b="b"/>
            <a:pathLst>
              <a:path w="2067618" h="1597706">
                <a:moveTo>
                  <a:pt x="0" y="0"/>
                </a:moveTo>
                <a:lnTo>
                  <a:pt x="2067618" y="0"/>
                </a:lnTo>
                <a:lnTo>
                  <a:pt x="2067618" y="1597706"/>
                </a:lnTo>
                <a:lnTo>
                  <a:pt x="0" y="1597706"/>
                </a:lnTo>
                <a:lnTo>
                  <a:pt x="0" y="0"/>
                </a:lnTo>
                <a:close/>
              </a:path>
            </a:pathLst>
          </a:custGeom>
          <a:blipFill>
            <a:blip r:embed="rId19"/>
            <a:stretch>
              <a:fillRect b="-2147"/>
            </a:stretch>
          </a:blipFill>
        </p:spPr>
        <p:txBody>
          <a:bodyPr/>
          <a:lstStyle/>
          <a:p>
            <a:endParaRPr lang="en-US"/>
          </a:p>
        </p:txBody>
      </p:sp>
      <p:sp>
        <p:nvSpPr>
          <p:cNvPr id="137" name="Freeform 137" descr="EPFO Consultant, 10000, Azebon Services Private Limited | ID: 24125198212"/>
          <p:cNvSpPr/>
          <p:nvPr/>
        </p:nvSpPr>
        <p:spPr>
          <a:xfrm>
            <a:off x="9533323" y="7774901"/>
            <a:ext cx="1597706" cy="1597706"/>
          </a:xfrm>
          <a:custGeom>
            <a:avLst/>
            <a:gdLst/>
            <a:ahLst/>
            <a:cxnLst/>
            <a:rect l="l" t="t" r="r" b="b"/>
            <a:pathLst>
              <a:path w="1597706" h="1597706">
                <a:moveTo>
                  <a:pt x="0" y="0"/>
                </a:moveTo>
                <a:lnTo>
                  <a:pt x="1597706" y="0"/>
                </a:lnTo>
                <a:lnTo>
                  <a:pt x="1597706" y="1597706"/>
                </a:lnTo>
                <a:lnTo>
                  <a:pt x="0" y="1597706"/>
                </a:lnTo>
                <a:lnTo>
                  <a:pt x="0" y="0"/>
                </a:lnTo>
                <a:close/>
              </a:path>
            </a:pathLst>
          </a:custGeom>
          <a:blipFill>
            <a:blip r:embed="rId20"/>
            <a:stretch>
              <a:fillRect/>
            </a:stretch>
          </a:blipFill>
        </p:spPr>
        <p:txBody>
          <a:bodyPr/>
          <a:lstStyle/>
          <a:p>
            <a:endParaRPr lang="en-US"/>
          </a:p>
        </p:txBody>
      </p:sp>
      <p:sp>
        <p:nvSpPr>
          <p:cNvPr id="138" name="Freeform 138" descr="SIDBI Logo Design Competition; Prize of Rs. 10K: Submit by Sep 29"/>
          <p:cNvSpPr/>
          <p:nvPr/>
        </p:nvSpPr>
        <p:spPr>
          <a:xfrm>
            <a:off x="963821" y="8208948"/>
            <a:ext cx="1902476" cy="1145435"/>
          </a:xfrm>
          <a:custGeom>
            <a:avLst/>
            <a:gdLst/>
            <a:ahLst/>
            <a:cxnLst/>
            <a:rect l="l" t="t" r="r" b="b"/>
            <a:pathLst>
              <a:path w="1902476" h="1145435">
                <a:moveTo>
                  <a:pt x="0" y="0"/>
                </a:moveTo>
                <a:lnTo>
                  <a:pt x="1902476" y="0"/>
                </a:lnTo>
                <a:lnTo>
                  <a:pt x="1902476" y="1145435"/>
                </a:lnTo>
                <a:lnTo>
                  <a:pt x="0" y="1145435"/>
                </a:lnTo>
                <a:lnTo>
                  <a:pt x="0" y="0"/>
                </a:lnTo>
                <a:close/>
              </a:path>
            </a:pathLst>
          </a:custGeom>
          <a:blipFill>
            <a:blip r:embed="rId21"/>
            <a:stretch>
              <a:fillRect/>
            </a:stretch>
          </a:blipFill>
        </p:spPr>
        <p:txBody>
          <a:bodyPr/>
          <a:lstStyle/>
          <a:p>
            <a:endParaRPr lang="en-US"/>
          </a:p>
        </p:txBody>
      </p:sp>
      <p:sp>
        <p:nvSpPr>
          <p:cNvPr id="139" name="Freeform 139" descr="INTERNATIONAL COOPERATION"/>
          <p:cNvSpPr/>
          <p:nvPr/>
        </p:nvSpPr>
        <p:spPr>
          <a:xfrm>
            <a:off x="14808644" y="7983545"/>
            <a:ext cx="1982997" cy="1180418"/>
          </a:xfrm>
          <a:custGeom>
            <a:avLst/>
            <a:gdLst/>
            <a:ahLst/>
            <a:cxnLst/>
            <a:rect l="l" t="t" r="r" b="b"/>
            <a:pathLst>
              <a:path w="1982997" h="1180418">
                <a:moveTo>
                  <a:pt x="0" y="0"/>
                </a:moveTo>
                <a:lnTo>
                  <a:pt x="1982996" y="0"/>
                </a:lnTo>
                <a:lnTo>
                  <a:pt x="1982996" y="1180418"/>
                </a:lnTo>
                <a:lnTo>
                  <a:pt x="0" y="1180418"/>
                </a:lnTo>
                <a:lnTo>
                  <a:pt x="0" y="0"/>
                </a:lnTo>
                <a:close/>
              </a:path>
            </a:pathLst>
          </a:custGeom>
          <a:blipFill>
            <a:blip r:embed="rId22"/>
            <a:stretch>
              <a:fillRect r="-17102"/>
            </a:stretch>
          </a:blipFill>
        </p:spPr>
        <p:txBody>
          <a:bodyPr/>
          <a:lstStyle/>
          <a:p>
            <a:endParaRPr lang="en-US"/>
          </a:p>
        </p:txBody>
      </p:sp>
      <p:sp>
        <p:nvSpPr>
          <p:cNvPr id="140" name="Rectangle 139">
            <a:extLst>
              <a:ext uri="{FF2B5EF4-FFF2-40B4-BE49-F238E27FC236}">
                <a16:creationId xmlns:a16="http://schemas.microsoft.com/office/drawing/2014/main" id="{212058D5-9216-BE73-C83A-C432636B19C7}"/>
              </a:ext>
            </a:extLst>
          </p:cNvPr>
          <p:cNvSpPr/>
          <p:nvPr/>
        </p:nvSpPr>
        <p:spPr>
          <a:xfrm>
            <a:off x="-783824" y="1492657"/>
            <a:ext cx="20062423" cy="3915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670E6B12-3BCD-738D-5906-F9D685B98A62}"/>
              </a:ext>
            </a:extLst>
          </p:cNvPr>
          <p:cNvSpPr/>
          <p:nvPr/>
        </p:nvSpPr>
        <p:spPr>
          <a:xfrm>
            <a:off x="228600" y="1546602"/>
            <a:ext cx="9732038" cy="2599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MoU’s with CII, FICCI, IFSCA, BIRAC &amp; USISPF,  SPF – United voice of advocacy for Industry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1948</TotalTime>
  <Words>2353</Words>
  <Application>Microsoft Office PowerPoint</Application>
  <PresentationFormat>Custom</PresentationFormat>
  <Paragraphs>453</Paragraphs>
  <Slides>23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Helvetica</vt:lpstr>
      <vt:lpstr>Times New Roman Bold</vt:lpstr>
      <vt:lpstr>Helvetica Now Display Bold</vt:lpstr>
      <vt:lpstr>Arial</vt:lpstr>
      <vt:lpstr>Helvetica Now Display</vt:lpstr>
      <vt:lpstr>Helvetica Now Display Light</vt:lpstr>
      <vt:lpstr>Calibri</vt:lpstr>
      <vt:lpstr>Helvetica Now Display Heavy</vt:lpstr>
      <vt:lpstr>Aptos</vt:lpstr>
      <vt:lpstr>Helvetica Now</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ALTERNATE CAPITAL ECOSYSTEM</dc:title>
  <dc:creator>Prajwal C Suvarna</dc:creator>
  <cp:lastModifiedBy>Prajwal C Suvarna</cp:lastModifiedBy>
  <cp:revision>23</cp:revision>
  <dcterms:created xsi:type="dcterms:W3CDTF">2006-08-16T00:00:00Z</dcterms:created>
  <dcterms:modified xsi:type="dcterms:W3CDTF">2025-06-25T09:03:37Z</dcterms:modified>
  <dc:identifier>DAGn-Yk7A6w</dc:identifier>
</cp:coreProperties>
</file>